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4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41830FD-68FF-43B6-BF73-AD1311646BB3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890C2AF-9ED5-4872-97BC-6CE24A38EBF7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830FD-68FF-43B6-BF73-AD1311646BB3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0C2AF-9ED5-4872-97BC-6CE24A38EB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830FD-68FF-43B6-BF73-AD1311646BB3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0C2AF-9ED5-4872-97BC-6CE24A38EB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830FD-68FF-43B6-BF73-AD1311646BB3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0C2AF-9ED5-4872-97BC-6CE24A38EB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830FD-68FF-43B6-BF73-AD1311646BB3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0C2AF-9ED5-4872-97BC-6CE24A38EB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830FD-68FF-43B6-BF73-AD1311646BB3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0C2AF-9ED5-4872-97BC-6CE24A38EBF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830FD-68FF-43B6-BF73-AD1311646BB3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0C2AF-9ED5-4872-97BC-6CE24A38EB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830FD-68FF-43B6-BF73-AD1311646BB3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0C2AF-9ED5-4872-97BC-6CE24A38EB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830FD-68FF-43B6-BF73-AD1311646BB3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0C2AF-9ED5-4872-97BC-6CE24A38EB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830FD-68FF-43B6-BF73-AD1311646BB3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0C2AF-9ED5-4872-97BC-6CE24A38EBF7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830FD-68FF-43B6-BF73-AD1311646BB3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0C2AF-9ED5-4872-97BC-6CE24A38EB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41830FD-68FF-43B6-BF73-AD1311646BB3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890C2AF-9ED5-4872-97BC-6CE24A38EBF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1187624" y="1556792"/>
            <a:ext cx="7056784" cy="11516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2800" dirty="0" smtClean="0"/>
              <a:t>Význam genderové optimalizace rozvoje lidských zdrojů</a:t>
            </a:r>
            <a:endParaRPr lang="cs-CZ" sz="2800" dirty="0"/>
          </a:p>
        </p:txBody>
      </p:sp>
      <p:pic>
        <p:nvPicPr>
          <p:cNvPr id="6" name="Picture 2" descr="C:\Users\Katka\Documents\Katka Data\Gender Audit\Publicita\logolin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9163" y="692696"/>
            <a:ext cx="6950075" cy="75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odnadpis 2"/>
          <p:cNvSpPr txBox="1">
            <a:spLocks/>
          </p:cNvSpPr>
          <p:nvPr/>
        </p:nvSpPr>
        <p:spPr>
          <a:xfrm>
            <a:off x="1258393" y="3429001"/>
            <a:ext cx="6915245" cy="7920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None/>
            </a:pPr>
            <a:r>
              <a:rPr lang="cs-CZ" dirty="0" smtClean="0"/>
              <a:t>Genderový audit v návaznosti na personální audit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1329163" y="5517232"/>
            <a:ext cx="36519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Reg.č</a:t>
            </a:r>
            <a:r>
              <a:rPr lang="cs-CZ" dirty="0"/>
              <a:t>.: CZ.1.04/3.4.04/76.00273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630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626" cy="86409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Personální a genderový audit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71600" y="1772816"/>
            <a:ext cx="3490672" cy="4033624"/>
          </a:xfrm>
        </p:spPr>
        <p:txBody>
          <a:bodyPr/>
          <a:lstStyle/>
          <a:p>
            <a:r>
              <a:rPr lang="cs-CZ" dirty="0" smtClean="0"/>
              <a:t>Jak je zabezpečeno, že pověst podniku na veřejnosti je chráněna proti jakýmkoliv pracovním sporům?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>
          <a:xfrm>
            <a:off x="4644008" y="1772816"/>
            <a:ext cx="3421000" cy="4033623"/>
          </a:xfrm>
        </p:spPr>
        <p:txBody>
          <a:bodyPr/>
          <a:lstStyle/>
          <a:p>
            <a:r>
              <a:rPr lang="cs-CZ" dirty="0" smtClean="0"/>
              <a:t>Jaké postupy jsou stanoveny pro vyjednávání (např. o výši mezd) a jak jsou tyto postupy dodržovány?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484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096634" cy="93610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Personální a genderový audit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71600" y="1772816"/>
            <a:ext cx="3490672" cy="403362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Uvědomuje si management, jakou roli v urovnávání pracovních sporů má arbitr a souhlasí s formálními arbitrárními postupy (pokud s nimi souhlasí i dotčené strany)?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>
          <a:xfrm>
            <a:off x="4572000" y="1772816"/>
            <a:ext cx="3493008" cy="403362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Jsou přijata opatření pro komunikaci stanovisek zaměstnanců managementu (např. mítinky se zaměstnanci, pracovní výbory, zástupci pracujících atd.)?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708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Rozvoj lidského faktoru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Hlavní úlohou strategicky řízeného rozvoje lidského faktoru je </a:t>
            </a:r>
            <a:r>
              <a:rPr lang="cs-CZ" b="1" dirty="0" smtClean="0"/>
              <a:t>zabezpečení a udržení adekvátní pracovní síly, odborný a osobnostní růst pracovníků a efektivní využívání lidského potenciálu organizace </a:t>
            </a:r>
            <a:r>
              <a:rPr lang="cs-CZ" dirty="0" smtClean="0"/>
              <a:t>za účelem dosažení a udržení její hodnoty a plnohodnotného naplnění stanovených cílů.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457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Rozvoj lidského faktoru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Systémový přístup </a:t>
            </a:r>
            <a:r>
              <a:rPr lang="cs-CZ" dirty="0" smtClean="0"/>
              <a:t>se osvědčuje                  v návaznosti na moderní trendy v řízení lidského faktoru a jejich aplikace do praxe, který rozděluje toto řízení na logicky provázané a navazující na jiné systémy.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817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Logicky provázané a navazující systémy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i="1" dirty="0" smtClean="0"/>
              <a:t>1. systém adaptace pracovníků.</a:t>
            </a:r>
          </a:p>
          <a:p>
            <a:r>
              <a:rPr lang="cs-CZ" i="1" dirty="0" smtClean="0"/>
              <a:t>2. systém vzdělávání pracovníků.</a:t>
            </a:r>
          </a:p>
          <a:p>
            <a:r>
              <a:rPr lang="cs-CZ" i="1" dirty="0" smtClean="0"/>
              <a:t>3. systém karierního rozvoje.</a:t>
            </a:r>
            <a:endParaRPr lang="cs-CZ" i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cs-CZ" i="1" dirty="0" smtClean="0"/>
              <a:t>4. systém hodnocení pracovníků.</a:t>
            </a:r>
          </a:p>
          <a:p>
            <a:r>
              <a:rPr lang="cs-CZ" i="1" dirty="0" smtClean="0"/>
              <a:t>5. systém odměňování a motivace pracovníků.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77624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Strategické řízení lidského faktoru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Strategické řízení </a:t>
            </a:r>
            <a:r>
              <a:rPr lang="cs-CZ" dirty="0" smtClean="0"/>
              <a:t>lidského faktoru je přístup k rozhodování o záměrech a plánech organizace, týkajících se charakteru zaměstnávání lidí a strategie politiky a praxe získávání, vzdělávání a rozvoje pracovníků, řízení pracovního výkonu, odměňování a pracovních vztahů.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945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Integrované, propojené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Charakteristikou, která definuje strategické řízení lidského kapitálu ve fungujících systémech, je skutečnost, že jde o řízení </a:t>
            </a:r>
            <a:r>
              <a:rPr lang="cs-CZ" b="1" dirty="0" smtClean="0"/>
              <a:t>integrované, vícenásobně propojené</a:t>
            </a:r>
            <a:r>
              <a:rPr lang="cs-CZ" dirty="0" smtClean="0"/>
              <a:t>, strategie lidského kapitálu by měla být integrovaná s celkovou strategií a tedy by z ní měla vycházet.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050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Strategické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Východiskem při strategickém řízení je vzájemná spojitost systémů řízení lidského kapitálu s celkovou strategií a současně vnímání lidí jako strategického zdroje při dosahování konkurenční výhody a naplňování stanovených cílů. 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50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1027664"/>
            <a:ext cx="6952618" cy="745152"/>
          </a:xfrm>
        </p:spPr>
        <p:txBody>
          <a:bodyPr/>
          <a:lstStyle/>
          <a:p>
            <a:r>
              <a:rPr lang="cs-CZ" dirty="0" smtClean="0"/>
              <a:t>Řízení lidských zdrojů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916832"/>
            <a:ext cx="6777201" cy="3915797"/>
          </a:xfrm>
        </p:spPr>
        <p:txBody>
          <a:bodyPr/>
          <a:lstStyle/>
          <a:p>
            <a:r>
              <a:rPr lang="cs-CZ" b="1" dirty="0" smtClean="0"/>
              <a:t>Jedná se o zabezpečení podniku potřebným počtem kvalifikovaných a motivovaných pracovníků a zajištění rozvoje těchto pracovníků.</a:t>
            </a:r>
            <a:r>
              <a:rPr lang="cs-CZ" dirty="0" smtClean="0"/>
              <a:t> Na podnik působí negativně jak nedostatek, tak i nadbytek pracovníků. Pro jejich získávání, výcvik, zařazování a hodnocení nemusí být použity vhodné postupy.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996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lidských zdrojů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dosažených výsledcích podniku se odráží i </a:t>
            </a:r>
            <a:r>
              <a:rPr lang="cs-CZ" b="1" dirty="0" smtClean="0"/>
              <a:t>morálka zaměstnanců </a:t>
            </a:r>
            <a:r>
              <a:rPr lang="cs-CZ" dirty="0" smtClean="0"/>
              <a:t>a jejich nesplněná pracovní očekávání. Podnik může pracovat s vysokým objemem přesčasové práce nebo mít značnou míru pracovní absence. K pozitivnímu vývoji nepřispívá ani nejasně vymezená odpovědnost jednotlivých pracovníků.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835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7168642" cy="50405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Personální a genderový audit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827584" y="1268760"/>
            <a:ext cx="3634688" cy="5184576"/>
          </a:xfrm>
        </p:spPr>
        <p:txBody>
          <a:bodyPr>
            <a:normAutofit fontScale="92500" lnSpcReduction="20000"/>
          </a:bodyPr>
          <a:lstStyle/>
          <a:p>
            <a:r>
              <a:rPr lang="cs-CZ" sz="2600" dirty="0" smtClean="0"/>
              <a:t>Jak napomáhá současná politika podniku v oblasti lidských zdrojů zabezpečení efektivního provozu podniku?</a:t>
            </a:r>
          </a:p>
          <a:p>
            <a:r>
              <a:rPr lang="cs-CZ" sz="2600" dirty="0" smtClean="0"/>
              <a:t>Kdo vymezuje a definuje požadavky na znalosti a dovednosti zaměstnanců potřebné pro plnění pracovních úkolů v rámci jednotlivých útvarů?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>
          <a:xfrm>
            <a:off x="4427984" y="1196752"/>
            <a:ext cx="3637024" cy="532859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Jak je zabezpečen systém vzdělávání pracovníků konkrétního útvaru?</a:t>
            </a:r>
          </a:p>
          <a:p>
            <a:r>
              <a:rPr lang="cs-CZ" dirty="0" smtClean="0"/>
              <a:t>Odpovídá systém vzdělávání potřebám konkrétního útvaru?</a:t>
            </a:r>
          </a:p>
          <a:p>
            <a:r>
              <a:rPr lang="cs-CZ" dirty="0" smtClean="0"/>
              <a:t>Schází se vedení útvaru se zaměstnanci                     ke zhodnocení pracovního výkonu a hledání cest                     ke zdokonalení?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638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24626" cy="64807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Personální a genderový audit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043608" y="1556792"/>
            <a:ext cx="3418664" cy="4680520"/>
          </a:xfrm>
        </p:spPr>
        <p:txBody>
          <a:bodyPr/>
          <a:lstStyle/>
          <a:p>
            <a:r>
              <a:rPr lang="cs-CZ" dirty="0" smtClean="0"/>
              <a:t>Jak je v hodnocení pracovníků přihlíženo k plnění </a:t>
            </a:r>
            <a:r>
              <a:rPr lang="cs-CZ" b="1" dirty="0" smtClean="0"/>
              <a:t>Etického kodexu</a:t>
            </a:r>
            <a:r>
              <a:rPr lang="cs-CZ" dirty="0" smtClean="0"/>
              <a:t>?</a:t>
            </a:r>
          </a:p>
          <a:p>
            <a:r>
              <a:rPr lang="cs-CZ" dirty="0" smtClean="0"/>
              <a:t>Kdo zabezpečuje, že systém vzdělávání pracovníků jednotlivých útvarů odpovídá potřebám útvaru?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>
          <a:xfrm>
            <a:off x="4716016" y="1556792"/>
            <a:ext cx="3348992" cy="4680520"/>
          </a:xfrm>
        </p:spPr>
        <p:txBody>
          <a:bodyPr/>
          <a:lstStyle/>
          <a:p>
            <a:r>
              <a:rPr lang="cs-CZ" dirty="0" smtClean="0"/>
              <a:t>Jaká je fluktuace pracovníků konkrétního útvaru ve srovnání s podnikem jako celku?</a:t>
            </a:r>
          </a:p>
          <a:p>
            <a:r>
              <a:rPr lang="cs-CZ" dirty="0" smtClean="0"/>
              <a:t>Má podnik zpracován motivační systém, který přispívá ke stabilizaci pracovníků?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91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764704"/>
            <a:ext cx="7096634" cy="72008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Personální a genderový audit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71600" y="1772816"/>
            <a:ext cx="3490672" cy="432048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Jsou dodržovány a rozvíjeny dobré pracovní vztahy tak, že žádné operace a procesy nejsou přerušovány?</a:t>
            </a:r>
          </a:p>
          <a:p>
            <a:r>
              <a:rPr lang="cs-CZ" dirty="0" smtClean="0"/>
              <a:t>Jak je zabráněno přerušení služeb, které jsou poskytovány zákazníkům?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>
          <a:xfrm>
            <a:off x="4644008" y="1772816"/>
            <a:ext cx="3421000" cy="4320480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Nedochází k vyhroceným debatám se zaměstnanci, které jsou nákladné a mají negativní dopad na image a pověst organizace?</a:t>
            </a:r>
          </a:p>
          <a:p>
            <a:r>
              <a:rPr lang="cs-CZ" dirty="0" smtClean="0"/>
              <a:t>Je politika podniku              v oblasti pracovních vztahů odsouhlasena a je dodržována?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782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24626" cy="79208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Personální a genderový audit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043608" y="1628800"/>
            <a:ext cx="3418664" cy="446449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Realizují se pracovní jednání a vyjednávání                        v souladu s požadavky platné legislativy?</a:t>
            </a:r>
          </a:p>
          <a:p>
            <a:r>
              <a:rPr lang="cs-CZ" dirty="0" smtClean="0"/>
              <a:t>Existuje důvěra a angažovanost zaměstnanců jako způsob efektivního řízení změn v podniku?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>
          <a:xfrm>
            <a:off x="4644008" y="1556792"/>
            <a:ext cx="3421000" cy="4249647"/>
          </a:xfrm>
        </p:spPr>
        <p:txBody>
          <a:bodyPr>
            <a:noAutofit/>
          </a:bodyPr>
          <a:lstStyle/>
          <a:p>
            <a:r>
              <a:rPr lang="cs-CZ" dirty="0" smtClean="0"/>
              <a:t>Jsou vztahy a vyjednávání                   s odbory či zaměstnaneckou radou zvládány?</a:t>
            </a:r>
          </a:p>
          <a:p>
            <a:r>
              <a:rPr lang="cs-CZ" dirty="0" smtClean="0"/>
              <a:t>Je podnik schopen rychle identifikovat a promptně napravovat potenciální pracovní problémy?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327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764704"/>
            <a:ext cx="6952618" cy="50405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Personální a genderový audit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899592" y="1700808"/>
            <a:ext cx="3562680" cy="453650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Má podnik schválenou, autorizovanou a zdokumentovanou politiku pro oblast pracovních vztahů?</a:t>
            </a:r>
          </a:p>
          <a:p>
            <a:r>
              <a:rPr lang="cs-CZ" dirty="0" smtClean="0"/>
              <a:t>Jsou jasně vymezeny základy pro komunikaci s pracovníky a jejich zástupci? Vědí o nich zaměstnanci?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>
          <a:xfrm>
            <a:off x="4644008" y="1412776"/>
            <a:ext cx="3421000" cy="4824536"/>
          </a:xfrm>
        </p:spPr>
        <p:txBody>
          <a:bodyPr>
            <a:noAutofit/>
          </a:bodyPr>
          <a:lstStyle/>
          <a:p>
            <a:r>
              <a:rPr lang="cs-CZ" dirty="0" smtClean="0"/>
              <a:t>Má podnik zaměstnance                   s potřebnou zkušeností a kvalifikací, kteří jsou důvěrně obeznámeni              s pracovním vyjednáváním a dalšími příbuznými technikami?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495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626" cy="93610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Personální a genderový audit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043608" y="1772816"/>
            <a:ext cx="3418664" cy="4033624"/>
          </a:xfrm>
        </p:spPr>
        <p:txBody>
          <a:bodyPr/>
          <a:lstStyle/>
          <a:p>
            <a:r>
              <a:rPr lang="cs-CZ" dirty="0" smtClean="0"/>
              <a:t>Jsou zaměstnanci a jejich oficiální představitelé zapojováni do rozvoje podniku a realizace navrhovaných velkých změn?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>
          <a:xfrm>
            <a:off x="4644008" y="1772816"/>
            <a:ext cx="3421000" cy="4033623"/>
          </a:xfrm>
        </p:spPr>
        <p:txBody>
          <a:bodyPr/>
          <a:lstStyle/>
          <a:p>
            <a:r>
              <a:rPr lang="cs-CZ" dirty="0" smtClean="0"/>
              <a:t>Vymezil a definoval management odpovědnost za jednání s veřejností a medii v případě pracovních vyjednávání?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927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108</TotalTime>
  <Words>767</Words>
  <Application>Microsoft Office PowerPoint</Application>
  <PresentationFormat>Předvádění na obrazovce (4:3)</PresentationFormat>
  <Paragraphs>57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Austin</vt:lpstr>
      <vt:lpstr>Prezentace aplikace PowerPoint</vt:lpstr>
      <vt:lpstr>Řízení lidských zdrojů</vt:lpstr>
      <vt:lpstr>Řízení lidských zdrojů</vt:lpstr>
      <vt:lpstr>Personální a genderový audit</vt:lpstr>
      <vt:lpstr>Personální a genderový audit</vt:lpstr>
      <vt:lpstr>Personální a genderový audit</vt:lpstr>
      <vt:lpstr>Personální a genderový audit</vt:lpstr>
      <vt:lpstr>Personální a genderový audit</vt:lpstr>
      <vt:lpstr>Personální a genderový audit</vt:lpstr>
      <vt:lpstr>Personální a genderový audit</vt:lpstr>
      <vt:lpstr>Personální a genderový audit</vt:lpstr>
      <vt:lpstr>Rozvoj lidského faktoru</vt:lpstr>
      <vt:lpstr>Rozvoj lidského faktoru</vt:lpstr>
      <vt:lpstr>Logicky provázané a navazující systémy</vt:lpstr>
      <vt:lpstr>Strategické řízení lidského faktoru</vt:lpstr>
      <vt:lpstr>Integrované, propojené řízení</vt:lpstr>
      <vt:lpstr>Strategické řízení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</dc:title>
  <dc:creator>verka</dc:creator>
  <cp:lastModifiedBy>Katka</cp:lastModifiedBy>
  <cp:revision>15</cp:revision>
  <dcterms:created xsi:type="dcterms:W3CDTF">2012-06-22T08:12:21Z</dcterms:created>
  <dcterms:modified xsi:type="dcterms:W3CDTF">2012-07-23T06:19:21Z</dcterms:modified>
</cp:coreProperties>
</file>