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542990-7CDC-478B-B518-5774C61223F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6B50E65-94E0-48D9-A94B-84BBDAAE1B89}">
      <dgm:prSet phldrT="[Text]"/>
      <dgm:spPr/>
      <dgm:t>
        <a:bodyPr/>
        <a:lstStyle/>
        <a:p>
          <a:r>
            <a:rPr lang="cs-CZ" dirty="0" smtClean="0"/>
            <a:t>Mise</a:t>
          </a:r>
          <a:endParaRPr lang="cs-CZ" dirty="0"/>
        </a:p>
      </dgm:t>
    </dgm:pt>
    <dgm:pt modelId="{5E657BB8-E2A6-439D-B469-7BFAF20867B0}" type="parTrans" cxnId="{5ADADBB5-4E03-43F2-8A1C-6145736EAE7E}">
      <dgm:prSet/>
      <dgm:spPr/>
      <dgm:t>
        <a:bodyPr/>
        <a:lstStyle/>
        <a:p>
          <a:endParaRPr lang="cs-CZ"/>
        </a:p>
      </dgm:t>
    </dgm:pt>
    <dgm:pt modelId="{017369DA-83A6-430B-A4D9-5C6B417DEC4B}" type="sibTrans" cxnId="{5ADADBB5-4E03-43F2-8A1C-6145736EAE7E}">
      <dgm:prSet/>
      <dgm:spPr/>
      <dgm:t>
        <a:bodyPr/>
        <a:lstStyle/>
        <a:p>
          <a:endParaRPr lang="cs-CZ"/>
        </a:p>
      </dgm:t>
    </dgm:pt>
    <dgm:pt modelId="{DEC0A169-E373-4206-B7A5-DD21597CF60E}">
      <dgm:prSet phldrT="[Text]"/>
      <dgm:spPr/>
      <dgm:t>
        <a:bodyPr/>
        <a:lstStyle/>
        <a:p>
          <a:r>
            <a:rPr lang="cs-CZ" dirty="0" smtClean="0"/>
            <a:t>Strategické cíle</a:t>
          </a:r>
          <a:endParaRPr lang="cs-CZ" dirty="0"/>
        </a:p>
      </dgm:t>
    </dgm:pt>
    <dgm:pt modelId="{F21D7438-D445-4837-B5F6-AB5151DB3FE3}" type="parTrans" cxnId="{75BA3F20-C6BD-42CE-A650-E77060A04730}">
      <dgm:prSet/>
      <dgm:spPr/>
      <dgm:t>
        <a:bodyPr/>
        <a:lstStyle/>
        <a:p>
          <a:endParaRPr lang="cs-CZ"/>
        </a:p>
      </dgm:t>
    </dgm:pt>
    <dgm:pt modelId="{ECE8B3B6-6138-4EB0-9BDE-ACBF424B7CEF}" type="sibTrans" cxnId="{75BA3F20-C6BD-42CE-A650-E77060A04730}">
      <dgm:prSet/>
      <dgm:spPr/>
      <dgm:t>
        <a:bodyPr/>
        <a:lstStyle/>
        <a:p>
          <a:endParaRPr lang="cs-CZ"/>
        </a:p>
      </dgm:t>
    </dgm:pt>
    <dgm:pt modelId="{B4BA98CC-F013-4418-9C31-4B5C17359699}">
      <dgm:prSet phldrT="[Text]"/>
      <dgm:spPr/>
      <dgm:t>
        <a:bodyPr/>
        <a:lstStyle/>
        <a:p>
          <a:r>
            <a:rPr lang="cs-CZ" dirty="0" smtClean="0"/>
            <a:t>Strategie </a:t>
          </a:r>
          <a:endParaRPr lang="cs-CZ" dirty="0"/>
        </a:p>
      </dgm:t>
    </dgm:pt>
    <dgm:pt modelId="{2E26D3F5-9702-4BE7-9561-A3556E25159C}" type="parTrans" cxnId="{5093CC7A-BFAB-42B2-BCF9-3C3731200555}">
      <dgm:prSet/>
      <dgm:spPr/>
      <dgm:t>
        <a:bodyPr/>
        <a:lstStyle/>
        <a:p>
          <a:endParaRPr lang="cs-CZ"/>
        </a:p>
      </dgm:t>
    </dgm:pt>
    <dgm:pt modelId="{1E7FB273-847D-43A0-B0FC-CCEF4D4771A5}" type="sibTrans" cxnId="{5093CC7A-BFAB-42B2-BCF9-3C3731200555}">
      <dgm:prSet/>
      <dgm:spPr/>
      <dgm:t>
        <a:bodyPr/>
        <a:lstStyle/>
        <a:p>
          <a:endParaRPr lang="cs-CZ"/>
        </a:p>
      </dgm:t>
    </dgm:pt>
    <dgm:pt modelId="{E5627062-2507-4ADA-A28D-9A9CBAD1B7B2}">
      <dgm:prSet phldrT="[Text]"/>
      <dgm:spPr/>
      <dgm:t>
        <a:bodyPr/>
        <a:lstStyle/>
        <a:p>
          <a:r>
            <a:rPr lang="cs-CZ" dirty="0" smtClean="0"/>
            <a:t>Operace spojené se strategickými cíli</a:t>
          </a:r>
          <a:endParaRPr lang="cs-CZ" dirty="0"/>
        </a:p>
      </dgm:t>
    </dgm:pt>
    <dgm:pt modelId="{78BFB30A-2719-4A40-9ACF-7FCCB6681888}" type="parTrans" cxnId="{2489259C-9F84-4B77-8037-BCB24F45841D}">
      <dgm:prSet/>
      <dgm:spPr/>
      <dgm:t>
        <a:bodyPr/>
        <a:lstStyle/>
        <a:p>
          <a:endParaRPr lang="cs-CZ"/>
        </a:p>
      </dgm:t>
    </dgm:pt>
    <dgm:pt modelId="{FA2EBB09-51D7-4AED-BB4A-577DB2E95BE3}" type="sibTrans" cxnId="{2489259C-9F84-4B77-8037-BCB24F45841D}">
      <dgm:prSet/>
      <dgm:spPr/>
      <dgm:t>
        <a:bodyPr/>
        <a:lstStyle/>
        <a:p>
          <a:endParaRPr lang="cs-CZ"/>
        </a:p>
      </dgm:t>
    </dgm:pt>
    <dgm:pt modelId="{5A4E805F-9D68-46F2-B307-6148D25DA610}" type="pres">
      <dgm:prSet presAssocID="{6D542990-7CDC-478B-B518-5774C61223F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E662711-A837-462B-9BF2-46414DD34CBC}" type="pres">
      <dgm:prSet presAssocID="{16B50E65-94E0-48D9-A94B-84BBDAAE1B89}" presName="roof" presStyleLbl="dkBgShp" presStyleIdx="0" presStyleCnt="2"/>
      <dgm:spPr/>
      <dgm:t>
        <a:bodyPr/>
        <a:lstStyle/>
        <a:p>
          <a:endParaRPr lang="cs-CZ"/>
        </a:p>
      </dgm:t>
    </dgm:pt>
    <dgm:pt modelId="{534E9883-5223-42CD-A34E-D1E602ADC0F8}" type="pres">
      <dgm:prSet presAssocID="{16B50E65-94E0-48D9-A94B-84BBDAAE1B89}" presName="pillars" presStyleCnt="0"/>
      <dgm:spPr/>
    </dgm:pt>
    <dgm:pt modelId="{A62CAEA1-9D38-42E7-A892-5AF70871F7DA}" type="pres">
      <dgm:prSet presAssocID="{16B50E65-94E0-48D9-A94B-84BBDAAE1B89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2D02DA4-2824-49E0-A61D-BD827AC46182}" type="pres">
      <dgm:prSet presAssocID="{B4BA98CC-F013-4418-9C31-4B5C17359699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50DC8A-166A-42BB-93FA-E8B54302C625}" type="pres">
      <dgm:prSet presAssocID="{E5627062-2507-4ADA-A28D-9A9CBAD1B7B2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1134BE-F971-4E63-959C-742A065BD1BE}" type="pres">
      <dgm:prSet presAssocID="{16B50E65-94E0-48D9-A94B-84BBDAAE1B89}" presName="base" presStyleLbl="dkBgShp" presStyleIdx="1" presStyleCnt="2"/>
      <dgm:spPr/>
    </dgm:pt>
  </dgm:ptLst>
  <dgm:cxnLst>
    <dgm:cxn modelId="{034E1082-DC4F-4496-89B9-85EC00EAA870}" type="presOf" srcId="{B4BA98CC-F013-4418-9C31-4B5C17359699}" destId="{D2D02DA4-2824-49E0-A61D-BD827AC46182}" srcOrd="0" destOrd="0" presId="urn:microsoft.com/office/officeart/2005/8/layout/hList3"/>
    <dgm:cxn modelId="{75BA3F20-C6BD-42CE-A650-E77060A04730}" srcId="{16B50E65-94E0-48D9-A94B-84BBDAAE1B89}" destId="{DEC0A169-E373-4206-B7A5-DD21597CF60E}" srcOrd="0" destOrd="0" parTransId="{F21D7438-D445-4837-B5F6-AB5151DB3FE3}" sibTransId="{ECE8B3B6-6138-4EB0-9BDE-ACBF424B7CEF}"/>
    <dgm:cxn modelId="{7BA05CA0-BF08-41BD-8F92-B0FDFF342795}" type="presOf" srcId="{DEC0A169-E373-4206-B7A5-DD21597CF60E}" destId="{A62CAEA1-9D38-42E7-A892-5AF70871F7DA}" srcOrd="0" destOrd="0" presId="urn:microsoft.com/office/officeart/2005/8/layout/hList3"/>
    <dgm:cxn modelId="{5ADADBB5-4E03-43F2-8A1C-6145736EAE7E}" srcId="{6D542990-7CDC-478B-B518-5774C61223FA}" destId="{16B50E65-94E0-48D9-A94B-84BBDAAE1B89}" srcOrd="0" destOrd="0" parTransId="{5E657BB8-E2A6-439D-B469-7BFAF20867B0}" sibTransId="{017369DA-83A6-430B-A4D9-5C6B417DEC4B}"/>
    <dgm:cxn modelId="{2116E1A4-5F10-49E5-ADD5-06A2D7A44E8A}" type="presOf" srcId="{6D542990-7CDC-478B-B518-5774C61223FA}" destId="{5A4E805F-9D68-46F2-B307-6148D25DA610}" srcOrd="0" destOrd="0" presId="urn:microsoft.com/office/officeart/2005/8/layout/hList3"/>
    <dgm:cxn modelId="{949295DB-68AE-4896-BA1D-9CD784310AB9}" type="presOf" srcId="{16B50E65-94E0-48D9-A94B-84BBDAAE1B89}" destId="{CE662711-A837-462B-9BF2-46414DD34CBC}" srcOrd="0" destOrd="0" presId="urn:microsoft.com/office/officeart/2005/8/layout/hList3"/>
    <dgm:cxn modelId="{0B882B0B-2420-4583-93E5-9B053E7D79EF}" type="presOf" srcId="{E5627062-2507-4ADA-A28D-9A9CBAD1B7B2}" destId="{2C50DC8A-166A-42BB-93FA-E8B54302C625}" srcOrd="0" destOrd="0" presId="urn:microsoft.com/office/officeart/2005/8/layout/hList3"/>
    <dgm:cxn modelId="{5093CC7A-BFAB-42B2-BCF9-3C3731200555}" srcId="{16B50E65-94E0-48D9-A94B-84BBDAAE1B89}" destId="{B4BA98CC-F013-4418-9C31-4B5C17359699}" srcOrd="1" destOrd="0" parTransId="{2E26D3F5-9702-4BE7-9561-A3556E25159C}" sibTransId="{1E7FB273-847D-43A0-B0FC-CCEF4D4771A5}"/>
    <dgm:cxn modelId="{2489259C-9F84-4B77-8037-BCB24F45841D}" srcId="{16B50E65-94E0-48D9-A94B-84BBDAAE1B89}" destId="{E5627062-2507-4ADA-A28D-9A9CBAD1B7B2}" srcOrd="2" destOrd="0" parTransId="{78BFB30A-2719-4A40-9ACF-7FCCB6681888}" sibTransId="{FA2EBB09-51D7-4AED-BB4A-577DB2E95BE3}"/>
    <dgm:cxn modelId="{6D404B46-110A-4EDB-A436-58A0377CAF41}" type="presParOf" srcId="{5A4E805F-9D68-46F2-B307-6148D25DA610}" destId="{CE662711-A837-462B-9BF2-46414DD34CBC}" srcOrd="0" destOrd="0" presId="urn:microsoft.com/office/officeart/2005/8/layout/hList3"/>
    <dgm:cxn modelId="{01FC6FB9-5C32-4EB1-9F8A-480896B72018}" type="presParOf" srcId="{5A4E805F-9D68-46F2-B307-6148D25DA610}" destId="{534E9883-5223-42CD-A34E-D1E602ADC0F8}" srcOrd="1" destOrd="0" presId="urn:microsoft.com/office/officeart/2005/8/layout/hList3"/>
    <dgm:cxn modelId="{4C3714BE-DE1D-4531-A43F-8D12D2E5A367}" type="presParOf" srcId="{534E9883-5223-42CD-A34E-D1E602ADC0F8}" destId="{A62CAEA1-9D38-42E7-A892-5AF70871F7DA}" srcOrd="0" destOrd="0" presId="urn:microsoft.com/office/officeart/2005/8/layout/hList3"/>
    <dgm:cxn modelId="{ACB714EA-AA2D-4D15-A3D1-2AE9DEE2A914}" type="presParOf" srcId="{534E9883-5223-42CD-A34E-D1E602ADC0F8}" destId="{D2D02DA4-2824-49E0-A61D-BD827AC46182}" srcOrd="1" destOrd="0" presId="urn:microsoft.com/office/officeart/2005/8/layout/hList3"/>
    <dgm:cxn modelId="{7E3D1E92-12A7-4160-BA27-9D8BF06C01DF}" type="presParOf" srcId="{534E9883-5223-42CD-A34E-D1E602ADC0F8}" destId="{2C50DC8A-166A-42BB-93FA-E8B54302C625}" srcOrd="2" destOrd="0" presId="urn:microsoft.com/office/officeart/2005/8/layout/hList3"/>
    <dgm:cxn modelId="{5EDB6B78-2E4C-4907-B223-018D8CDEE4CE}" type="presParOf" srcId="{5A4E805F-9D68-46F2-B307-6148D25DA610}" destId="{DB1134BE-F971-4E63-959C-742A065BD1B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62711-A837-462B-9BF2-46414DD34CBC}">
      <dsp:nvSpPr>
        <dsp:cNvPr id="0" name=""/>
        <dsp:cNvSpPr/>
      </dsp:nvSpPr>
      <dsp:spPr>
        <a:xfrm>
          <a:off x="0" y="0"/>
          <a:ext cx="7620000" cy="14401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Mise</a:t>
          </a:r>
          <a:endParaRPr lang="cs-CZ" sz="6500" kern="1200" dirty="0"/>
        </a:p>
      </dsp:txBody>
      <dsp:txXfrm>
        <a:off x="0" y="0"/>
        <a:ext cx="7620000" cy="1440180"/>
      </dsp:txXfrm>
    </dsp:sp>
    <dsp:sp modelId="{A62CAEA1-9D38-42E7-A892-5AF70871F7DA}">
      <dsp:nvSpPr>
        <dsp:cNvPr id="0" name=""/>
        <dsp:cNvSpPr/>
      </dsp:nvSpPr>
      <dsp:spPr>
        <a:xfrm>
          <a:off x="3720" y="1440180"/>
          <a:ext cx="2537519" cy="3024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Strategické cíle</a:t>
          </a:r>
          <a:endParaRPr lang="cs-CZ" sz="3300" kern="1200" dirty="0"/>
        </a:p>
      </dsp:txBody>
      <dsp:txXfrm>
        <a:off x="3720" y="1440180"/>
        <a:ext cx="2537519" cy="3024378"/>
      </dsp:txXfrm>
    </dsp:sp>
    <dsp:sp modelId="{D2D02DA4-2824-49E0-A61D-BD827AC46182}">
      <dsp:nvSpPr>
        <dsp:cNvPr id="0" name=""/>
        <dsp:cNvSpPr/>
      </dsp:nvSpPr>
      <dsp:spPr>
        <a:xfrm>
          <a:off x="2541240" y="1440180"/>
          <a:ext cx="2537519" cy="3024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Strategie </a:t>
          </a:r>
          <a:endParaRPr lang="cs-CZ" sz="3300" kern="1200" dirty="0"/>
        </a:p>
      </dsp:txBody>
      <dsp:txXfrm>
        <a:off x="2541240" y="1440180"/>
        <a:ext cx="2537519" cy="3024378"/>
      </dsp:txXfrm>
    </dsp:sp>
    <dsp:sp modelId="{2C50DC8A-166A-42BB-93FA-E8B54302C625}">
      <dsp:nvSpPr>
        <dsp:cNvPr id="0" name=""/>
        <dsp:cNvSpPr/>
      </dsp:nvSpPr>
      <dsp:spPr>
        <a:xfrm>
          <a:off x="5078759" y="1440180"/>
          <a:ext cx="2537519" cy="3024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Operace spojené se strategickými cíli</a:t>
          </a:r>
          <a:endParaRPr lang="cs-CZ" sz="3300" kern="1200" dirty="0"/>
        </a:p>
      </dsp:txBody>
      <dsp:txXfrm>
        <a:off x="5078759" y="1440180"/>
        <a:ext cx="2537519" cy="3024378"/>
      </dsp:txXfrm>
    </dsp:sp>
    <dsp:sp modelId="{DB1134BE-F971-4E63-959C-742A065BD1BE}">
      <dsp:nvSpPr>
        <dsp:cNvPr id="0" name=""/>
        <dsp:cNvSpPr/>
      </dsp:nvSpPr>
      <dsp:spPr>
        <a:xfrm>
          <a:off x="0" y="4464558"/>
          <a:ext cx="7620000" cy="33604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25C5-D31B-40E6-A9AD-911EF24CE204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B4101-E569-4471-B13F-FF0D01C05A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25C5-D31B-40E6-A9AD-911EF24CE204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B4101-E569-4471-B13F-FF0D01C05A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25C5-D31B-40E6-A9AD-911EF24CE204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B4101-E569-4471-B13F-FF0D01C05A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25C5-D31B-40E6-A9AD-911EF24CE204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B4101-E569-4471-B13F-FF0D01C05A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25C5-D31B-40E6-A9AD-911EF24CE204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B4101-E569-4471-B13F-FF0D01C05A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25C5-D31B-40E6-A9AD-911EF24CE204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B4101-E569-4471-B13F-FF0D01C05A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25C5-D31B-40E6-A9AD-911EF24CE204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B4101-E569-4471-B13F-FF0D01C05A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25C5-D31B-40E6-A9AD-911EF24CE204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B4101-E569-4471-B13F-FF0D01C05A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25C5-D31B-40E6-A9AD-911EF24CE204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B4101-E569-4471-B13F-FF0D01C05A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25C5-D31B-40E6-A9AD-911EF24CE204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B4101-E569-4471-B13F-FF0D01C05A1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25C5-D31B-40E6-A9AD-911EF24CE204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B4101-E569-4471-B13F-FF0D01C05A1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51B4101-E569-4471-B13F-FF0D01C05A1E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87F25C5-D31B-40E6-A9AD-911EF24CE204}" type="datetimeFigureOut">
              <a:rPr lang="cs-CZ" smtClean="0"/>
              <a:t>23.7.2012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Význam genderového auditu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 návaznosti na personální audit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99592" y="5589240"/>
            <a:ext cx="3651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Reg.č</a:t>
            </a:r>
            <a:r>
              <a:rPr lang="cs-CZ" dirty="0"/>
              <a:t>.: CZ.1.04/3.4.04/76.00273</a:t>
            </a:r>
            <a:endParaRPr lang="cs-CZ" dirty="0"/>
          </a:p>
        </p:txBody>
      </p:sp>
      <p:pic>
        <p:nvPicPr>
          <p:cNvPr id="5" name="Picture 2" descr="C:\Users\Katka\Documents\Katka Data\Gender Audit\Publicita\logolin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86457"/>
            <a:ext cx="695007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7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Podniková kultura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552" y="1196753"/>
            <a:ext cx="3575248" cy="504055"/>
          </a:xfrm>
        </p:spPr>
        <p:txBody>
          <a:bodyPr/>
          <a:lstStyle/>
          <a:p>
            <a:r>
              <a:rPr lang="cs-CZ" dirty="0" smtClean="0"/>
              <a:t>Organizace podniku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9552" y="1772816"/>
            <a:ext cx="3575248" cy="508518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Má organizace komplexní organizační schéma?</a:t>
            </a:r>
          </a:p>
          <a:p>
            <a:r>
              <a:rPr lang="cs-CZ" dirty="0" smtClean="0"/>
              <a:t>Existuje popis práce                 pro každou osobu                      v organizaci?</a:t>
            </a:r>
          </a:p>
          <a:p>
            <a:r>
              <a:rPr lang="cs-CZ" dirty="0" smtClean="0"/>
              <a:t>Existuje komplexní seznam úředníků a ředitelů?</a:t>
            </a:r>
          </a:p>
          <a:p>
            <a:r>
              <a:rPr lang="cs-CZ" dirty="0" smtClean="0"/>
              <a:t>Existuje komplexní seznam zaměstnanců?</a:t>
            </a:r>
          </a:p>
          <a:p>
            <a:r>
              <a:rPr lang="cs-CZ" dirty="0" smtClean="0"/>
              <a:t>Lze očekávat úspory prostřednictvím konsolidace či restrukturalizace?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427984" y="1412777"/>
            <a:ext cx="3649216" cy="360039"/>
          </a:xfrm>
        </p:spPr>
        <p:txBody>
          <a:bodyPr/>
          <a:lstStyle/>
          <a:p>
            <a:r>
              <a:rPr lang="cs-CZ" dirty="0" smtClean="0"/>
              <a:t>Odměňování zaměstnanců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Kdy došlo naposledy                       k všeobecnému růstu platů v organizaci?</a:t>
            </a:r>
          </a:p>
          <a:p>
            <a:r>
              <a:rPr lang="cs-CZ" sz="2200" dirty="0" smtClean="0"/>
              <a:t>Zpracování přehledu průměrných platů a hodinových výdělků pro následující kategorie:</a:t>
            </a:r>
          </a:p>
          <a:p>
            <a:r>
              <a:rPr lang="cs-CZ" sz="2200" dirty="0" smtClean="0"/>
              <a:t>manažeři,</a:t>
            </a:r>
          </a:p>
          <a:p>
            <a:r>
              <a:rPr lang="cs-CZ" sz="2200" dirty="0" smtClean="0"/>
              <a:t>technický personál,</a:t>
            </a:r>
          </a:p>
          <a:p>
            <a:r>
              <a:rPr lang="cs-CZ" sz="2200" dirty="0" smtClean="0"/>
              <a:t>ostatní zaměstnanci.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5734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Odměňování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Pro každou tuto kategorii zaměstnanců je průměrný výdělek vyšší, stejný, nebo nižší než u podobných podniků v okolí a u konkurence?</a:t>
            </a:r>
          </a:p>
          <a:p>
            <a:r>
              <a:rPr lang="cs-CZ" sz="2400" dirty="0" smtClean="0"/>
              <a:t>Má organizace v písemné podobě stanoven postup upravující nástupní platy, platové postupy, nárokové příplatky apod.?</a:t>
            </a:r>
          </a:p>
          <a:p>
            <a:r>
              <a:rPr lang="cs-CZ" sz="2400" dirty="0" smtClean="0"/>
              <a:t>Kdo tento postup stanovil? </a:t>
            </a:r>
          </a:p>
          <a:p>
            <a:r>
              <a:rPr lang="cs-CZ" sz="2400" dirty="0" smtClean="0"/>
              <a:t>Má organizace plán zaměstnaneckých výhod pro každého zaměstnance?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6264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Zaměstnanecké výhody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Plán zaměstnaneckých výhod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Má organizace plán zaměstnaneckých výhod pro každého zaměstnance?</a:t>
            </a:r>
          </a:p>
          <a:p>
            <a:r>
              <a:rPr lang="cs-CZ" dirty="0" smtClean="0"/>
              <a:t>Jsou tyto výhody přiměřené?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Jiné zaměstnanecké výhody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Má organizace penzijní plán?</a:t>
            </a:r>
          </a:p>
          <a:p>
            <a:r>
              <a:rPr lang="cs-CZ" dirty="0" smtClean="0"/>
              <a:t>Popište úroveň zdravotního a nemocenského pojištění v organizaci a příslušné politiky organizace.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30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Zvláštní ujednání o kompenzaci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Existují nějaká ujednání se zaměstnanci ohledně zdržení se konkurenčního jednání, ohledně ukončení manažerských či pracovních smluv nebo jiné dohody                        se zaměstnanci?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Proč má organizace tato ujednání?</a:t>
            </a:r>
          </a:p>
          <a:p>
            <a:r>
              <a:rPr lang="cs-CZ" sz="2400" dirty="0" smtClean="0"/>
              <a:t>Kdo podepsal tato ujednání?</a:t>
            </a:r>
          </a:p>
          <a:p>
            <a:r>
              <a:rPr lang="cs-CZ" sz="2400" dirty="0" smtClean="0"/>
              <a:t>Kdo je určen k podpisu takovýchto ujednání?</a:t>
            </a:r>
          </a:p>
          <a:p>
            <a:r>
              <a:rPr lang="cs-CZ" sz="2400" dirty="0" smtClean="0"/>
              <a:t>Na koho se vztahují tato ujednání?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4123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Výcvikový program, postoje, morálka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Výcvikový program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Má organizace formální výcvikový program pro své zaměstnance?</a:t>
            </a:r>
          </a:p>
          <a:p>
            <a:r>
              <a:rPr lang="cs-CZ" dirty="0" smtClean="0"/>
              <a:t>Kdo je zodpovědný za to, že organizace má dobře vycvičené zaměstnance?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Postoje a morálka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Zabývá se organizace morálním chováním svých zaměstnanců?</a:t>
            </a:r>
          </a:p>
          <a:p>
            <a:r>
              <a:rPr lang="cs-CZ" dirty="0" smtClean="0"/>
              <a:t>Jak mohou postoje a morálka zaměstnanců ovlivnit fungování podniku?</a:t>
            </a:r>
          </a:p>
          <a:p>
            <a:r>
              <a:rPr lang="cs-CZ" dirty="0" smtClean="0"/>
              <a:t>Panuje mezi zaměstnanci silná pracovní etika?</a:t>
            </a:r>
          </a:p>
          <a:p>
            <a:r>
              <a:rPr lang="cs-CZ" dirty="0" smtClean="0"/>
              <a:t>Je v organizaci týmové cítění?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18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Náborové postupy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Náborové postupy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Jaké postupy se používají v organizaci pro nabízení pracovních míst, dále pak způsoby vedení pohovorů, hodnocení, získávání referencí a nábor jak managementu, tak ostatních nových zaměstnanců.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Personální agentury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Použila organizace                            v uplynulých pěti letech služeb personálních agentur zaměřených                  na nábor pracovníků, jejich školení apod.?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92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Klíčový personál, motivace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196753"/>
            <a:ext cx="3791272" cy="648072"/>
          </a:xfrm>
        </p:spPr>
        <p:txBody>
          <a:bodyPr/>
          <a:lstStyle/>
          <a:p>
            <a:r>
              <a:rPr lang="cs-CZ" dirty="0" smtClean="0"/>
              <a:t>Klíčový personál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1916832"/>
            <a:ext cx="3719264" cy="478251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Jsou klíčové funkce obsazovány lidmi                          s potřebnou kvalifikací?</a:t>
            </a:r>
          </a:p>
          <a:p>
            <a:r>
              <a:rPr lang="cs-CZ" dirty="0" smtClean="0"/>
              <a:t>Jaké jsou plány                   na zabezpečení kvalifikačních potřeb, včetně rekvalifikace?</a:t>
            </a:r>
          </a:p>
          <a:p>
            <a:r>
              <a:rPr lang="cs-CZ" dirty="0" smtClean="0"/>
              <a:t>Existuje v některých oblastech organizace nadbytek pracovních sil? Mohou být tito pracovníci rekvalifikováni na jiné pozice?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Motivace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Lze kvantifikovat efektivnost motivačních metod a technik pro různé skupiny zaměstnanců?</a:t>
            </a:r>
          </a:p>
          <a:p>
            <a:r>
              <a:rPr lang="cs-CZ" dirty="0" smtClean="0"/>
              <a:t>Jak jsou odměňovány nadprůměrné výkony?</a:t>
            </a:r>
          </a:p>
          <a:p>
            <a:r>
              <a:rPr lang="cs-CZ" dirty="0" smtClean="0"/>
              <a:t>Jak je měřena výkonnost a jak jsou s tímto měřením seznamováni zaměstnanci?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63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Filosofie, strategie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Filosofie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Jaká víra nás provází?</a:t>
            </a:r>
          </a:p>
          <a:p>
            <a:r>
              <a:rPr lang="cs-CZ" dirty="0" smtClean="0"/>
              <a:t>Investujeme do vzdělání, sociálních opatření?</a:t>
            </a:r>
          </a:p>
          <a:p>
            <a:r>
              <a:rPr lang="cs-CZ" dirty="0" smtClean="0"/>
              <a:t>Zapojujeme se do vnějších aktivit?</a:t>
            </a:r>
          </a:p>
          <a:p>
            <a:r>
              <a:rPr lang="cs-CZ" dirty="0" smtClean="0"/>
              <a:t>Jaký je náš vztah                        k životnímu prostředí?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427984" y="1268761"/>
            <a:ext cx="3649216" cy="504055"/>
          </a:xfrm>
        </p:spPr>
        <p:txBody>
          <a:bodyPr/>
          <a:lstStyle/>
          <a:p>
            <a:r>
              <a:rPr lang="cs-CZ" dirty="0" smtClean="0"/>
              <a:t>Strategie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283968" y="1772816"/>
            <a:ext cx="3793232" cy="48245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Jaké procesy, koncepty, modely, teorie používáme?</a:t>
            </a:r>
          </a:p>
          <a:p>
            <a:r>
              <a:rPr lang="cs-CZ" dirty="0" smtClean="0"/>
              <a:t>Jaký je náš podnikatelský model?</a:t>
            </a:r>
          </a:p>
          <a:p>
            <a:r>
              <a:rPr lang="cs-CZ" dirty="0" smtClean="0"/>
              <a:t>Kdo vytváří strategii?</a:t>
            </a:r>
          </a:p>
          <a:p>
            <a:r>
              <a:rPr lang="cs-CZ" dirty="0" smtClean="0"/>
              <a:t>Jak jsou sdíleny informace?</a:t>
            </a:r>
          </a:p>
          <a:p>
            <a:r>
              <a:rPr lang="cs-CZ" dirty="0" smtClean="0"/>
              <a:t>Jak se rozhodujeme, posuzujeme výkonnost?</a:t>
            </a:r>
          </a:p>
          <a:p>
            <a:r>
              <a:rPr lang="cs-CZ" dirty="0" smtClean="0"/>
              <a:t>Jak přistupujeme              na kompromisy?</a:t>
            </a:r>
          </a:p>
          <a:p>
            <a:r>
              <a:rPr lang="cs-CZ" dirty="0" smtClean="0"/>
              <a:t>Jak je zaváděna strategie?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91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i="1" dirty="0" smtClean="0">
                <a:solidFill>
                  <a:srgbClr val="C00000"/>
                </a:solidFill>
              </a:rPr>
              <a:t>Koho zaměstnáváme a jak ho řídíme?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Máme správné lidi                na klíčových místech?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Vedou naše náborové praktiky k růstu konkurenční schopnosti?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Vybavuje náš trénink a rozvojové programy zaměstnance potřebnou novou kvalifikací a postoji?</a:t>
            </a:r>
            <a:endParaRPr lang="cs-CZ" sz="2400" i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sz="2400" i="1" dirty="0" smtClean="0">
                <a:solidFill>
                  <a:srgbClr val="C00000"/>
                </a:solidFill>
              </a:rPr>
              <a:t>Cítí se lidé, že jsou pro nás důležití, dokazujeme jim, že jsou důležití, když jim poskytujeme informace, zdroje a odpovědnost?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Myslí si, že jsou nějaké aktivum, nebo náklad?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Seznamujeme je                        s novými nápady a posloucháme jejich nápady?</a:t>
            </a:r>
            <a:endParaRPr lang="cs-CZ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69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i="1" dirty="0" smtClean="0">
                <a:solidFill>
                  <a:srgbClr val="C00000"/>
                </a:solidFill>
              </a:rPr>
              <a:t>Vědí lidé, že mohou říkat své názory a říkají je?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Je konverzace                          v organizaci zdravá, nebo jedovatá?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Jaké pobídky nabízíme a jsou vhodné a přiměřené?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Jsou karierní možnosti smysluplné?</a:t>
            </a:r>
            <a:endParaRPr lang="cs-CZ" sz="2400" i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400" i="1" dirty="0" smtClean="0">
                <a:solidFill>
                  <a:srgbClr val="C00000"/>
                </a:solidFill>
              </a:rPr>
              <a:t>Jak jsou lidé začleněni    do vnějších aktivit?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Jaké možnosti jim vytváříme?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Jaká je naše odpovědnost za jejich blahobyt?</a:t>
            </a:r>
          </a:p>
          <a:p>
            <a:r>
              <a:rPr lang="cs-CZ" sz="2400" i="1" dirty="0" smtClean="0">
                <a:solidFill>
                  <a:srgbClr val="C00000"/>
                </a:solidFill>
              </a:rPr>
              <a:t>Jaké je naše zodpovědnost vůči jejich rodinám?</a:t>
            </a:r>
            <a:endParaRPr lang="cs-CZ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konzultační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Konzultační činnost představuje </a:t>
            </a:r>
            <a:r>
              <a:rPr lang="cs-CZ" sz="2400" b="1" dirty="0" smtClean="0"/>
              <a:t>poradenskou službu</a:t>
            </a:r>
            <a:r>
              <a:rPr lang="cs-CZ" sz="2400" dirty="0" smtClean="0"/>
              <a:t>, která je smluvně prováděna organizacemi a pracovníky speciálně vyškolenými, kteří pomáhají nezávislým objektivním způsobem klientské organizaci při identifikaci problémů, jejich analýze a doporučování řešení těchto problémů v případě, že jsou o to požádáni, pomáhají při zavádění řešení do praxe. </a:t>
            </a:r>
          </a:p>
          <a:p>
            <a:r>
              <a:rPr lang="cs-CZ" sz="2400" dirty="0" smtClean="0"/>
              <a:t>Konzultanti by neměli být najímáni na základě přátelských vztahů, bez přihlédnutí k referencím na jejich dosavadní práci, k faktickým výsledkům.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6322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Genderový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Genderový audit souhrnně pojmenovává rozmanitou skupinu přístupů a nástrojů, jejichž společným cílem je diagnostikovat stav genderové rovnosti ve firmě a poskytnout důvěryhodné podklady pro další směřování v dané oblasti.  </a:t>
            </a:r>
          </a:p>
          <a:p>
            <a:r>
              <a:rPr lang="cs-CZ" sz="2400" dirty="0" smtClean="0"/>
              <a:t>Východiskem pro audit je motivace organizace pracovat na </a:t>
            </a:r>
            <a:r>
              <a:rPr lang="cs-CZ" sz="2400" b="1" dirty="0" smtClean="0"/>
              <a:t>reálném zhodnocení genderové rovnosti </a:t>
            </a:r>
            <a:r>
              <a:rPr lang="cs-CZ" sz="2400" dirty="0" smtClean="0"/>
              <a:t>provázaným  neustálým zvyšováním její úrovně.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447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Genderový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 rámci auditu se typicky využívají nástroje jako jsou hloubkové rozhovory, skupinové diskuse, dotazníky, analýzy dokumentace, stejně tak i pozorování. </a:t>
            </a:r>
          </a:p>
          <a:p>
            <a:r>
              <a:rPr lang="cs-CZ" sz="2400" i="1" dirty="0" smtClean="0"/>
              <a:t>Každá organizace si může vytýčit svoje prioritní oblasti, na které se zaměřují podrobněji, tak aby nároky na získání dat byly opravdu přínosné při utváření </a:t>
            </a:r>
            <a:r>
              <a:rPr lang="cs-CZ" sz="2400" b="1" i="1" dirty="0" smtClean="0"/>
              <a:t>firemní kultury</a:t>
            </a:r>
            <a:r>
              <a:rPr lang="cs-CZ" sz="2400" i="1" dirty="0" smtClean="0"/>
              <a:t>. </a:t>
            </a:r>
          </a:p>
          <a:p>
            <a:r>
              <a:rPr lang="cs-CZ" sz="2400" dirty="0" smtClean="0"/>
              <a:t>Audit může přinést inspirativní výsledky, které lze zakomponovat do dalších rozvojových strategií.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0347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Sledované oblasti v rámci genderového auditu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844824"/>
            <a:ext cx="3647256" cy="4281656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Výběr a přijímání pracovních sil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Zastoupení žen a mužů na pracovních pozicích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Možnosti karierního růstu-vzdělávací programy, supervize, koučování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27984" y="1700808"/>
            <a:ext cx="3649216" cy="4425672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Skladba benefitů a jejich dostupnost různým skupinám zaměstnaných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Podpora zapojení obou rodičů do péče o děti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58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a nevýhody konzultantské činnosti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Výhody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i="1" dirty="0" smtClean="0"/>
              <a:t>Zkušenost konzultantů,</a:t>
            </a:r>
          </a:p>
          <a:p>
            <a:r>
              <a:rPr lang="cs-CZ" i="1" dirty="0" smtClean="0"/>
              <a:t>nezávislý pohled,</a:t>
            </a:r>
          </a:p>
          <a:p>
            <a:r>
              <a:rPr lang="cs-CZ" i="1" dirty="0" smtClean="0"/>
              <a:t>doplnění zdrojů organizace,</a:t>
            </a:r>
          </a:p>
          <a:p>
            <a:r>
              <a:rPr lang="cs-CZ" i="1" dirty="0" smtClean="0"/>
              <a:t>jsou k dispozici, když je organizace potřebuje.</a:t>
            </a:r>
            <a:endParaRPr lang="cs-CZ" i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Nevýhody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smtClean="0"/>
              <a:t>Cena poskytovaných služeb,</a:t>
            </a:r>
          </a:p>
          <a:p>
            <a:r>
              <a:rPr lang="cs-CZ" i="1" dirty="0" smtClean="0"/>
              <a:t>navrhované řešení může být neuspokojivé,</a:t>
            </a:r>
          </a:p>
          <a:p>
            <a:r>
              <a:rPr lang="cs-CZ" i="1" dirty="0" smtClean="0"/>
              <a:t>konzultanti se mohou      v průběhu práce pro organizaci měnit,</a:t>
            </a:r>
          </a:p>
          <a:p>
            <a:r>
              <a:rPr lang="cs-CZ" i="1" dirty="0" smtClean="0"/>
              <a:t>zaměstnanci mohou vůči konzultantům chovat zášť.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8070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musí mít jasno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Před rozhodnutím o kontrahování konzultantů by vedení organizace mělo mít jasno:</a:t>
            </a:r>
          </a:p>
          <a:p>
            <a:r>
              <a:rPr lang="cs-CZ" sz="2400" b="1" i="1" dirty="0" smtClean="0">
                <a:solidFill>
                  <a:srgbClr val="00B050"/>
                </a:solidFill>
              </a:rPr>
              <a:t>1. z hlediska přesného vymezení problému, který potřebuje řešit,</a:t>
            </a:r>
          </a:p>
          <a:p>
            <a:r>
              <a:rPr lang="cs-CZ" sz="2400" b="1" i="1" dirty="0" smtClean="0">
                <a:solidFill>
                  <a:srgbClr val="00B050"/>
                </a:solidFill>
              </a:rPr>
              <a:t>2. že potřebnou expertizu nelze provést z interních zdrojů,</a:t>
            </a:r>
          </a:p>
          <a:p>
            <a:r>
              <a:rPr lang="cs-CZ" sz="2400" b="1" i="1" dirty="0" smtClean="0">
                <a:solidFill>
                  <a:srgbClr val="00B050"/>
                </a:solidFill>
              </a:rPr>
              <a:t>3. zda konzultanti v minulosti pro organizaci pracovali, zda přinesli požadované výsledky.</a:t>
            </a:r>
            <a:endParaRPr lang="cs-CZ" sz="24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45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Audit operací zahrnuje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i="1" dirty="0" smtClean="0">
                <a:solidFill>
                  <a:srgbClr val="00B050"/>
                </a:solidFill>
              </a:rPr>
              <a:t>Zjištění negativních odchylek mezi skutečným stavem a stavem požadovaným,</a:t>
            </a:r>
          </a:p>
          <a:p>
            <a:r>
              <a:rPr lang="cs-CZ" sz="2400" i="1" dirty="0" smtClean="0">
                <a:solidFill>
                  <a:srgbClr val="00B050"/>
                </a:solidFill>
              </a:rPr>
              <a:t>zjištění důvodů negativních odchylek,</a:t>
            </a:r>
          </a:p>
          <a:p>
            <a:r>
              <a:rPr lang="cs-CZ" sz="2400" i="1" dirty="0" smtClean="0">
                <a:solidFill>
                  <a:srgbClr val="00B050"/>
                </a:solidFill>
              </a:rPr>
              <a:t>zjištění příčinné souvislosti vzniku negativních odchylek,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sz="2400" i="1" dirty="0" smtClean="0">
                <a:solidFill>
                  <a:srgbClr val="00B050"/>
                </a:solidFill>
              </a:rPr>
              <a:t>zjištění míry odpovědnosti pracovníků organizace odpovědných za vznik negativních odchylek,</a:t>
            </a:r>
          </a:p>
          <a:p>
            <a:r>
              <a:rPr lang="cs-CZ" sz="2400" i="1" dirty="0" smtClean="0">
                <a:solidFill>
                  <a:srgbClr val="00B050"/>
                </a:solidFill>
              </a:rPr>
              <a:t>vyžádání opatření k odstranění zjištěných nedostatků od příslušných odpovědných pracovníků,</a:t>
            </a:r>
          </a:p>
          <a:p>
            <a:r>
              <a:rPr lang="cs-CZ" sz="2400" i="1" dirty="0" smtClean="0">
                <a:solidFill>
                  <a:srgbClr val="00B050"/>
                </a:solidFill>
              </a:rPr>
              <a:t>sledování adekvátnosti těchto opatření a jejich plnění. </a:t>
            </a:r>
            <a:endParaRPr lang="cs-CZ" sz="2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63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auditorů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Auditoři nejsou odpovědni za vnitřní kontrolu. Tuto odpovědnost má management. Auditoři  jsou však odpovědni za poskytování informací managementu                     o tom, jak vnitřní kontrola pracuje. Znalosti o podstatě kontroly patří mezi auditorskou kvalifikaci.</a:t>
            </a:r>
          </a:p>
          <a:p>
            <a:r>
              <a:rPr lang="cs-CZ" sz="2400" dirty="0" smtClean="0"/>
              <a:t>Je to proces uskutečňovaný představenstvem, dozorčí radou, managementem a ostatními pracovníky organizace, vytvořený pro zvyšování stupně jistoty                         z hlediska dosahování cílů v následujících kategoriích:</a:t>
            </a:r>
          </a:p>
          <a:p>
            <a:r>
              <a:rPr lang="cs-CZ" sz="2400" i="1" dirty="0" smtClean="0">
                <a:solidFill>
                  <a:srgbClr val="00B050"/>
                </a:solidFill>
              </a:rPr>
              <a:t>1. efektivnost a účinnost operací,</a:t>
            </a:r>
          </a:p>
          <a:p>
            <a:r>
              <a:rPr lang="cs-CZ" sz="2400" i="1" dirty="0" smtClean="0">
                <a:solidFill>
                  <a:srgbClr val="00B050"/>
                </a:solidFill>
              </a:rPr>
              <a:t>2. věrohodnost výkazů,</a:t>
            </a:r>
          </a:p>
          <a:p>
            <a:r>
              <a:rPr lang="cs-CZ" sz="2400" i="1" dirty="0" smtClean="0">
                <a:solidFill>
                  <a:srgbClr val="00B050"/>
                </a:solidFill>
              </a:rPr>
              <a:t>3. dodržování platných zákonů a norem. </a:t>
            </a:r>
            <a:endParaRPr lang="cs-CZ" sz="2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8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Vzájemně propojené složky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Kontrolní činnost se skládá z pěti vzájemně propojených složek – </a:t>
            </a:r>
            <a:r>
              <a:rPr lang="cs-CZ" sz="2400" b="1" i="1" dirty="0" smtClean="0"/>
              <a:t>kontrolního prostředí, posuzování rizika, kontrolní činnosti, informace a komunikace, monitorování kontroly. </a:t>
            </a:r>
          </a:p>
          <a:p>
            <a:r>
              <a:rPr lang="cs-CZ" sz="2400" b="1" i="1" dirty="0" smtClean="0"/>
              <a:t>Mise – </a:t>
            </a:r>
            <a:r>
              <a:rPr lang="cs-CZ" sz="2400" dirty="0" smtClean="0"/>
              <a:t>týká se celkové funkce organizace, je důležitá pro komunikaci se zákazníky, zaměstnanci a dodavateli,</a:t>
            </a:r>
          </a:p>
          <a:p>
            <a:r>
              <a:rPr lang="cs-CZ" sz="2400" dirty="0" smtClean="0"/>
              <a:t>představuje základ pro marketing a podporu prodeje,</a:t>
            </a:r>
          </a:p>
          <a:p>
            <a:r>
              <a:rPr lang="cs-CZ" sz="2400" dirty="0" smtClean="0"/>
              <a:t>je základním prvkem pro získávání bankovních úvěrů. </a:t>
            </a:r>
          </a:p>
          <a:p>
            <a:r>
              <a:rPr lang="cs-CZ" sz="2400" b="1" i="1" dirty="0" smtClean="0"/>
              <a:t>Vize</a:t>
            </a:r>
            <a:r>
              <a:rPr lang="cs-CZ" sz="2400" dirty="0" smtClean="0"/>
              <a:t> se týká budoucího žádoucího postavení organizace.</a:t>
            </a:r>
          </a:p>
          <a:p>
            <a:r>
              <a:rPr lang="cs-CZ" sz="2400" b="1" i="1" dirty="0" smtClean="0"/>
              <a:t>Strategie</a:t>
            </a:r>
            <a:r>
              <a:rPr lang="cs-CZ" sz="2400" dirty="0" smtClean="0"/>
              <a:t> představuje reakci podniku na předvídaný budoucí rozvoj.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4222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mise k operacím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321044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729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Podniková kultura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Zaměstnanci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i="1" dirty="0" smtClean="0">
                <a:solidFill>
                  <a:srgbClr val="FF0000"/>
                </a:solidFill>
              </a:rPr>
              <a:t>Podniková kultura je spojena se zaměstnanci a vyžaduje bedlivé posouzení. 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Prováděná šetření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Hloubka prováděných šetření bývá různá. Vzhledem k významu, který pro každou organizaci zaměstnanci představují, se zaměřuje na následující podoblasti: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99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194</TotalTime>
  <Words>1270</Words>
  <Application>Microsoft Office PowerPoint</Application>
  <PresentationFormat>Předvádění na obrazovce (4:3)</PresentationFormat>
  <Paragraphs>152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Sousedství</vt:lpstr>
      <vt:lpstr>Význam genderového auditu</vt:lpstr>
      <vt:lpstr>Podstata konzultační činnosti</vt:lpstr>
      <vt:lpstr>Výhody a nevýhody konzultantské činnosti</vt:lpstr>
      <vt:lpstr>Vedení musí mít jasno</vt:lpstr>
      <vt:lpstr>Audit operací zahrnuje</vt:lpstr>
      <vt:lpstr>Odpovědnost auditorů</vt:lpstr>
      <vt:lpstr>Vzájemně propojené složky</vt:lpstr>
      <vt:lpstr>Od mise k operacím</vt:lpstr>
      <vt:lpstr>Podniková kultura</vt:lpstr>
      <vt:lpstr>Podniková kultura</vt:lpstr>
      <vt:lpstr>Odměňování zaměstnanců</vt:lpstr>
      <vt:lpstr>Zaměstnanecké výhody</vt:lpstr>
      <vt:lpstr>Zvláštní ujednání o kompenzaci</vt:lpstr>
      <vt:lpstr>Výcvikový program, postoje, morálka</vt:lpstr>
      <vt:lpstr>Náborové postupy </vt:lpstr>
      <vt:lpstr>Klíčový personál, motivace</vt:lpstr>
      <vt:lpstr>Filosofie, strategie</vt:lpstr>
      <vt:lpstr>Lidé </vt:lpstr>
      <vt:lpstr>Lidé </vt:lpstr>
      <vt:lpstr>Genderový audit</vt:lpstr>
      <vt:lpstr>Genderový audit</vt:lpstr>
      <vt:lpstr>Sledované oblasti v rámci genderového auditu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Personální audit</dc:title>
  <dc:creator>verka</dc:creator>
  <cp:lastModifiedBy>Katka</cp:lastModifiedBy>
  <cp:revision>21</cp:revision>
  <dcterms:created xsi:type="dcterms:W3CDTF">2012-06-18T12:30:07Z</dcterms:created>
  <dcterms:modified xsi:type="dcterms:W3CDTF">2012-07-23T06:17:09Z</dcterms:modified>
</cp:coreProperties>
</file>