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70" r:id="rId6"/>
    <p:sldId id="271" r:id="rId7"/>
    <p:sldId id="257" r:id="rId8"/>
    <p:sldId id="258" r:id="rId9"/>
    <p:sldId id="259" r:id="rId10"/>
    <p:sldId id="260" r:id="rId11"/>
    <p:sldId id="261" r:id="rId12"/>
    <p:sldId id="262" r:id="rId13"/>
    <p:sldId id="267" r:id="rId14"/>
    <p:sldId id="268" r:id="rId15"/>
    <p:sldId id="263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8AF49D-5548-4A31-ADCC-0DC2F6307DF9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8B308B-97F4-40CC-8863-F0AA7A974D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Genderově</a:t>
            </a:r>
            <a:r>
              <a:rPr lang="cs-CZ" dirty="0" smtClean="0"/>
              <a:t> příznivá firma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 moderní společnosti</a:t>
            </a:r>
            <a:endParaRPr lang="cs-CZ" dirty="0"/>
          </a:p>
        </p:txBody>
      </p:sp>
      <p:pic>
        <p:nvPicPr>
          <p:cNvPr id="4" name="Picture 2" descr="C:\Users\Katka\Documents\Katka Data\Gender Audit\Publicita\logoli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386458"/>
            <a:ext cx="69500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262197" y="5517232"/>
            <a:ext cx="3651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Reg.č</a:t>
            </a:r>
            <a:r>
              <a:rPr lang="cs-CZ" dirty="0"/>
              <a:t>.: CZ.1.04/3.4.04/76.00273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6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30648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Mnoho manažerů váhá s udělením souhlasu, hlavně jestli firma nemá v této věci pevně stanovený postup. Pracovník může zmírnit obavy tím, že předestře svůj návrh jako pokus.</a:t>
            </a:r>
          </a:p>
          <a:p>
            <a:r>
              <a:rPr lang="cs-CZ" sz="2400" dirty="0" smtClean="0"/>
              <a:t>Dohodne si tříměsíční zkušební dobu, aby se šéfovi celá situace nevymkla z rukou. 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Je třeba pochopit způsob nový práce a brzy se stane zřejmé, že takový styl práce má jednoznačně navrch. </a:t>
            </a:r>
            <a:endParaRPr lang="cs-CZ" sz="2400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Pružná pracovní doba jako pokus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Nadřízení i kolegové jsou ovlivňováni pracovním rozvrhem zaměstnance s pružnou pracovní dobou, takže je potřebná podpora každého člena týmu. 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Stoprocentně jde o zapojení celého týmu. </a:t>
            </a:r>
          </a:p>
          <a:p>
            <a:r>
              <a:rPr lang="cs-CZ" sz="2400" dirty="0" smtClean="0"/>
              <a:t>Šéfové  se obávají, že hned jak poskytnou jednomu zaměstnanci pružnou pracovní dobu, hráz se protrhne a každý bude najednou chtít totéž uspořádání pracovní doby. </a:t>
            </a:r>
          </a:p>
          <a:p>
            <a:r>
              <a:rPr lang="cs-CZ" sz="2400" dirty="0" smtClean="0"/>
              <a:t>Často jde o neopodstatněný strach.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Nedáte každému to samé, protože ne každý chce to samé. </a:t>
            </a:r>
            <a:endParaRPr lang="cs-CZ" sz="2400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Pružná pracovní doba ovlivňuje celý tým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5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45049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Zaměstnanec má jasný cíl zlepšit svůj výkon v práci a přispět tak i k jeho většímu úspěchu. Postupně dokáže, že uvažuje o potřebách firmy, že jeho nová pracovní doba nebude rušivým elementem a bude mít ve skutečnosti převážně pozitiva – např. </a:t>
            </a:r>
            <a:r>
              <a:rPr lang="cs-CZ" sz="2400" i="1" dirty="0" smtClean="0">
                <a:solidFill>
                  <a:srgbClr val="FF0000"/>
                </a:solidFill>
              </a:rPr>
              <a:t>zvýšení produktivity práce, zvýšení znalostí, potřebných pro danou práci.</a:t>
            </a:r>
          </a:p>
          <a:p>
            <a:r>
              <a:rPr lang="cs-CZ" sz="2400" dirty="0" smtClean="0"/>
              <a:t>Po určité době (tři až čtyři měsíce) je dobré zhodnotit pozitiva i negativa zavedené pružné pracovní doby.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Výhody pružné pracovní doby pro firmu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9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Zavedení pružné pracovní doby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Umožní zaměstnancům lépe kombinovat pracovní a rodinný život,</a:t>
            </a:r>
          </a:p>
          <a:p>
            <a:r>
              <a:rPr lang="cs-CZ" dirty="0" smtClean="0"/>
              <a:t>lépe přizpůsobí pracovní dobu pracovní zátěži podniku.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i="1" dirty="0" smtClean="0"/>
              <a:t>možnosti přepravy</a:t>
            </a:r>
          </a:p>
          <a:p>
            <a:r>
              <a:rPr lang="cs-CZ" i="1" dirty="0" smtClean="0"/>
              <a:t>soulad rodinných povinností                   s pracovními</a:t>
            </a:r>
          </a:p>
          <a:p>
            <a:r>
              <a:rPr lang="cs-CZ" i="1" dirty="0" smtClean="0"/>
              <a:t>možnost přesunů podle aktuálních potřeb</a:t>
            </a:r>
          </a:p>
          <a:p>
            <a:r>
              <a:rPr lang="cs-CZ" i="1" dirty="0" smtClean="0"/>
              <a:t>určení délky pracovního dne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466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100264" cy="4378491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Ne vždy má organizace k dispozici pracovníka, když ho potřebuje,</a:t>
            </a:r>
          </a:p>
          <a:p>
            <a:r>
              <a:rPr lang="cs-CZ" sz="2400" i="1" dirty="0" smtClean="0"/>
              <a:t>může vzniknout problém s evidencí hodin,</a:t>
            </a:r>
          </a:p>
          <a:p>
            <a:r>
              <a:rPr lang="cs-CZ" sz="2400" i="1" dirty="0" smtClean="0"/>
              <a:t>omezená možnost kontroly pracovníka a jeho výkonu,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716016" y="2132856"/>
            <a:ext cx="3970784" cy="3874435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ne na každé pracovní pozici se dá uplatňovat a ne              u každého (někteří to mohou pociťovat jako diskriminaci).</a:t>
            </a:r>
            <a:endParaRPr lang="cs-CZ" sz="2400" i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Nevýhody zavedení flexibilní pracovní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7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Přehodnocení, příslušné úpravy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5373216"/>
            <a:ext cx="4040188" cy="76200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Pokud něco nefunguje - </a:t>
            </a:r>
            <a:endParaRPr lang="cs-CZ" sz="20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4008" y="5373216"/>
            <a:ext cx="4041775" cy="76200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připravme návrhy příslušné úpravy. </a:t>
            </a:r>
            <a:endParaRPr lang="cs-CZ" sz="2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Když uplynou tři či čtyři měsíce zhodnoťme úspěchy zavedení pružné pracovní doby.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Dosáhli jsme našeho cíle?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Způsobuje příslušný pracovní rozvrh někomu nepříjemnosti?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Uveďme údaje zvýšené produktivity.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Informujme všechny členy týmu. 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8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Nové formy zaměstnávání na trhu práce mají příznivý efekt na zvýšení flexibility trhu práce.                 Od managementu organizace se proto očekává zvážit výzvy, které nabádají k flexibilitě a její implementaci do praktické činnosti. </a:t>
            </a:r>
          </a:p>
          <a:p>
            <a:r>
              <a:rPr lang="cs-CZ" sz="24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Důležitým předpokladem jistoty a stability je vytvoření pracovních míst  se sociální ochranou nejen mužů, ale i žen. Vysoká míra zaměstnanosti v inovativní formě organizace práce k nim nesporně patří. </a:t>
            </a:r>
            <a:endParaRPr lang="cs-CZ" sz="24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Flexibilní modely organizace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9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37849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I přesto, že v celosvětovém měřítku se zlepšily možnosti a podmínky pro práci žen jak v osobním, tak i v rodinném životě, zvládnout toto poslání v obou rovinách není vždy jednoduché. Pomoci řešit postavení žen mohou inovativní přístupy ve změnách organizace práce ze strany vedení firem a podniků.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Důležitým předpokladem pro vytvoření jistoty a jejich stability je vytváření pracovních míst se sociální ochranou nejen mužů, ale i žen. </a:t>
            </a:r>
            <a:endParaRPr lang="cs-CZ" sz="2400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Inovativní přístupy v organizaci práce žen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7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45049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Poskytují prostor pro mnohé podniky a firmy, aby umožnily aplikovat v rámci své podnikatelské činnosti flexibilní formy organizace práce, které jsou žádané stále více ze strany zaměstnanců. Jejich pružnost a legislativní úprava můžou zlepšit kvalitu zaměstnávání i produktivitu práce zaměstnanců. 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K inovačním výhodám těchto přístupů patří v současnosti i možnost dát do souladu pracovní, osobní, rodinný život, což není vždy jednoduché. </a:t>
            </a:r>
            <a:endParaRPr lang="cs-CZ" sz="2400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podmínky na trhu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5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Jsou často předsudky ze strany zaměstnavatele, mezi nimi se uvádějí následující faktory:</a:t>
            </a:r>
          </a:p>
          <a:p>
            <a:endParaRPr lang="cs-CZ" sz="2400" dirty="0" smtClean="0"/>
          </a:p>
          <a:p>
            <a:r>
              <a:rPr lang="cs-CZ" sz="2400" dirty="0" smtClean="0"/>
              <a:t>pokles produktivity,</a:t>
            </a:r>
          </a:p>
          <a:p>
            <a:r>
              <a:rPr lang="cs-CZ" sz="2400" dirty="0" smtClean="0"/>
              <a:t>snížená loajalita k podniku,</a:t>
            </a:r>
          </a:p>
          <a:p>
            <a:r>
              <a:rPr lang="cs-CZ" sz="2400" dirty="0" smtClean="0"/>
              <a:t>nezájem o karierní růst,</a:t>
            </a:r>
          </a:p>
          <a:p>
            <a:r>
              <a:rPr lang="cs-CZ" sz="2400" dirty="0" smtClean="0"/>
              <a:t>snížená kontrola využívání pracovní doby.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Překážky širšího uplatnění inovativních přístupů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0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Mezi tyto modely patří:</a:t>
            </a:r>
          </a:p>
          <a:p>
            <a:endParaRPr lang="cs-CZ" sz="2400" dirty="0" smtClean="0"/>
          </a:p>
          <a:p>
            <a:r>
              <a:rPr lang="cs-CZ" sz="2400" i="1" dirty="0" smtClean="0"/>
              <a:t>práce na zkrácený úvazek,</a:t>
            </a:r>
          </a:p>
          <a:p>
            <a:r>
              <a:rPr lang="cs-CZ" sz="2400" i="1" dirty="0" smtClean="0"/>
              <a:t>teleworking,</a:t>
            </a:r>
          </a:p>
          <a:p>
            <a:r>
              <a:rPr lang="cs-CZ" sz="2400" i="1" dirty="0" smtClean="0"/>
              <a:t>dočasná práce,</a:t>
            </a:r>
          </a:p>
          <a:p>
            <a:r>
              <a:rPr lang="cs-CZ" sz="2400" i="1" dirty="0" smtClean="0"/>
              <a:t>dělené pracovní místo,</a:t>
            </a:r>
          </a:p>
          <a:p>
            <a:r>
              <a:rPr lang="cs-CZ" sz="2400" i="1" dirty="0" smtClean="0"/>
              <a:t>práce na zavolání. </a:t>
            </a:r>
          </a:p>
          <a:p>
            <a:endParaRPr lang="cs-CZ" sz="2400" i="1" dirty="0" smtClean="0"/>
          </a:p>
          <a:p>
            <a:r>
              <a:rPr lang="cs-CZ" sz="2400" dirty="0" smtClean="0"/>
              <a:t>Jsou však stálé rezervy v oblasti modernizace práce a efektivity využívání pracovního času. Práce na částečný úvazek je využívána minimálně, i když legislativa tuto formu umožňuje.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Flexibilní modely organizace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3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Mnohé firmy vnímají tyto modely negativně a dávají prostor tradičním formám organizace práce, protože je považují za plnohodnotnější a bezproblémovější, stabilnější.</a:t>
            </a:r>
          </a:p>
          <a:p>
            <a:r>
              <a:rPr lang="cs-CZ" sz="2400" dirty="0" smtClean="0"/>
              <a:t>Je potřebné si uvědomit, že tyto tradiční modely organizace práce nejsou zárukou kvality a udržitelnosti lidí v zaměstnání. 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Flexibilní forma organizace práce může podporovat stabilitu podniku, protože když je práce dobře organizovaná, s pozitivními výsledky a poskytuje oboustrannou spokojenost s vykonanou prací, vytváří vhodnější pracovní prostředí a tím i větší spokojenost. </a:t>
            </a:r>
            <a:endParaRPr lang="cs-CZ" sz="2400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Flexibilní modely organizace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83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378491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Odborníci na management předpovídají zánik standardního pracovního dne. Tvrdí, že díky internetu a mobilní technologii můžeme teď pracovat, kdy chceme a kde chceme. Tak proč ještě mnoho lidí stále lpí na tradicích?</a:t>
            </a:r>
          </a:p>
          <a:p>
            <a:r>
              <a:rPr lang="cs-CZ" sz="2400" dirty="0" smtClean="0"/>
              <a:t>Skutečností je, že i když se flexibilní pracovní doba stává stále oblíbenější, jen málo firem ji má jako oficiální program či politiku.</a:t>
            </a:r>
          </a:p>
          <a:p>
            <a:r>
              <a:rPr lang="cs-CZ" sz="2400" dirty="0" smtClean="0"/>
              <a:t>A dokonce ještě méně manažerů je přístupných řídit zaměstnance s libovolným pracovním časem.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Pružná pracovní doba a její vítězné tažení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66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Všeobecně manažeři jen neradi nechávají pracovat lidi samostatně, protože jim nedůvěřují a kladou si otázku: </a:t>
            </a:r>
            <a:r>
              <a:rPr lang="cs-CZ" sz="2400" i="1" dirty="0" smtClean="0"/>
              <a:t>Pracuje, nebo se cpe dobrotami se svým přítelem?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Dokonce i ti šéfové, kteří důvěřují svým zaměstnancům, se obávají, že upřednostňují některé lidi nebo že dokonce napomáhají  úpadku produktivity ve své firmě. </a:t>
            </a:r>
          </a:p>
          <a:p>
            <a:r>
              <a:rPr lang="cs-CZ" sz="2400" dirty="0" smtClean="0"/>
              <a:t>Když má zaměstnanec možnost využívat pružný pracovní čas, opomene rád mnoho jiných věcí, třeba i žádost o zvýšení platu.</a:t>
            </a:r>
          </a:p>
          <a:p>
            <a:r>
              <a:rPr lang="cs-CZ" sz="2400" i="1" dirty="0" smtClean="0">
                <a:solidFill>
                  <a:srgbClr val="FF0000"/>
                </a:solidFill>
              </a:rPr>
              <a:t>Co je cennější než čas?</a:t>
            </a:r>
            <a:endParaRPr lang="cs-CZ" sz="2400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Nedůvěra manažerů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8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Víc a víc firem a manažerů ale poznává výhody pružné pracovní doby. Když dáte lidem možnost upravit si pracovní dobu podle jejich potřeb, dosahují své cíle snadněji, </a:t>
            </a:r>
            <a:r>
              <a:rPr lang="cs-CZ" sz="2400" i="1" dirty="0" smtClean="0">
                <a:solidFill>
                  <a:srgbClr val="FF0000"/>
                </a:solidFill>
              </a:rPr>
              <a:t>jsou méně práce neschopní nebo nedochvilní a jejich morálka se zvyšuje.</a:t>
            </a:r>
          </a:p>
          <a:p>
            <a:r>
              <a:rPr lang="cs-CZ" sz="2400" dirty="0" smtClean="0"/>
              <a:t>Když se jako zájemce o netradiční pracovní dobu zaměříte na tyto výhody a správně podáte své požadavky, výrazně zvýšíte šanci na souhlas nadřízených.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dopracovat k pružné pracovní době?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1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1028</Words>
  <Application>Microsoft Office PowerPoint</Application>
  <PresentationFormat>Předvádění na obrazovce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Genderově příznivá firma</vt:lpstr>
      <vt:lpstr>Inovativní přístupy v organizaci práce žen</vt:lpstr>
      <vt:lpstr>Nové podmínky na trhu práce</vt:lpstr>
      <vt:lpstr>Překážky širšího uplatnění inovativních přístupů</vt:lpstr>
      <vt:lpstr>Flexibilní modely organizace práce</vt:lpstr>
      <vt:lpstr>Flexibilní modely organizace práce</vt:lpstr>
      <vt:lpstr>Pružná pracovní doba a její vítězné tažení</vt:lpstr>
      <vt:lpstr>Nedůvěra manažerů</vt:lpstr>
      <vt:lpstr>Jak se dopracovat k pružné pracovní době?</vt:lpstr>
      <vt:lpstr>Pružná pracovní doba jako pokus</vt:lpstr>
      <vt:lpstr>Pružná pracovní doba ovlivňuje celý tým</vt:lpstr>
      <vt:lpstr>Výhody pružné pracovní doby pro firmu</vt:lpstr>
      <vt:lpstr>Zavedení pružné pracovní doby</vt:lpstr>
      <vt:lpstr>Nevýhody zavedení flexibilní pracovní doby</vt:lpstr>
      <vt:lpstr>Přehodnocení, příslušné úpravy</vt:lpstr>
      <vt:lpstr>Flexibilní modely organizace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Gendrově příznivá firma</dc:title>
  <dc:creator>verka</dc:creator>
  <cp:lastModifiedBy>Katka</cp:lastModifiedBy>
  <cp:revision>17</cp:revision>
  <dcterms:created xsi:type="dcterms:W3CDTF">2012-06-04T09:13:57Z</dcterms:created>
  <dcterms:modified xsi:type="dcterms:W3CDTF">2012-07-23T06:16:34Z</dcterms:modified>
</cp:coreProperties>
</file>