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D3D80D1-9EA3-410A-9174-C5D5FAD6DCC7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5A3DAE1-7EC6-473A-BF48-BF0403A18CC6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80D1-9EA3-410A-9174-C5D5FAD6DCC7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DAE1-7EC6-473A-BF48-BF0403A18C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80D1-9EA3-410A-9174-C5D5FAD6DCC7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DAE1-7EC6-473A-BF48-BF0403A18C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80D1-9EA3-410A-9174-C5D5FAD6DCC7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DAE1-7EC6-473A-BF48-BF0403A18C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80D1-9EA3-410A-9174-C5D5FAD6DCC7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DAE1-7EC6-473A-BF48-BF0403A18C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80D1-9EA3-410A-9174-C5D5FAD6DCC7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DAE1-7EC6-473A-BF48-BF0403A18CC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80D1-9EA3-410A-9174-C5D5FAD6DCC7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DAE1-7EC6-473A-BF48-BF0403A18C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80D1-9EA3-410A-9174-C5D5FAD6DCC7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DAE1-7EC6-473A-BF48-BF0403A18C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80D1-9EA3-410A-9174-C5D5FAD6DCC7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DAE1-7EC6-473A-BF48-BF0403A18C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80D1-9EA3-410A-9174-C5D5FAD6DCC7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DAE1-7EC6-473A-BF48-BF0403A18CC6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80D1-9EA3-410A-9174-C5D5FAD6DCC7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DAE1-7EC6-473A-BF48-BF0403A18CC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D3D80D1-9EA3-410A-9174-C5D5FAD6DCC7}" type="datetimeFigureOut">
              <a:rPr lang="cs-CZ" smtClean="0"/>
              <a:t>23.7.2012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5A3DAE1-7EC6-473A-BF48-BF0403A18CC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Katka\Documents\Katka Data\Gender Audit\Publicita\logolin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386458"/>
            <a:ext cx="6950075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258645" y="1268760"/>
            <a:ext cx="6788393" cy="17021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 smtClean="0"/>
              <a:t>Genderové aspekty organizace</a:t>
            </a:r>
            <a:endParaRPr lang="cs-CZ" dirty="0"/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1262197" y="3284984"/>
            <a:ext cx="6784841" cy="1260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None/>
            </a:pPr>
            <a:r>
              <a:rPr lang="cs-CZ" dirty="0" smtClean="0"/>
              <a:t>Úvod do genderové problematiky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1262197" y="5517232"/>
            <a:ext cx="3651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Reg.č</a:t>
            </a:r>
            <a:r>
              <a:rPr lang="cs-CZ" dirty="0"/>
              <a:t>.: CZ.1.04/3.4.04/76.00273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405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764704"/>
            <a:ext cx="7168642" cy="720080"/>
          </a:xfrm>
        </p:spPr>
        <p:txBody>
          <a:bodyPr/>
          <a:lstStyle/>
          <a:p>
            <a:r>
              <a:rPr lang="cs-CZ" b="1" dirty="0" smtClean="0"/>
              <a:t>Sociální oblast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556792"/>
            <a:ext cx="6921217" cy="4752528"/>
          </a:xfrm>
        </p:spPr>
        <p:txBody>
          <a:bodyPr>
            <a:noAutofit/>
          </a:bodyPr>
          <a:lstStyle/>
          <a:p>
            <a:r>
              <a:rPr lang="cs-CZ" dirty="0"/>
              <a:t>Tato oblast souvisí především s péčí firmy o své zaměstnance a s pracovními podmínkami, které firma pro své zaměstnance vytváří.</a:t>
            </a:r>
          </a:p>
          <a:p>
            <a:r>
              <a:rPr lang="cs-CZ" dirty="0"/>
              <a:t>Představitelé podnikatelského sektoru by si měli uvědomit, že </a:t>
            </a:r>
            <a:r>
              <a:rPr lang="cs-CZ" b="1" dirty="0"/>
              <a:t>spokojený a motivovaný zaměstnanec</a:t>
            </a:r>
            <a:r>
              <a:rPr lang="cs-CZ" dirty="0"/>
              <a:t> je v dnešní znalostní společnosti klíčovým faktorem k jejich úspěšnému fungování.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10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Sociální oblast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Odpovědný přístup firem k jejich zaměstnancům jim může přinést řadu benefitů, např. </a:t>
            </a:r>
            <a:r>
              <a:rPr lang="cs-CZ" i="1" dirty="0">
                <a:solidFill>
                  <a:srgbClr val="FF0000"/>
                </a:solidFill>
              </a:rPr>
              <a:t>v podobě přední pozice na trhu práce a získávání pověsti dobrého zaměstnavatele, vyšší loajality zaměstnanců, jejich nižší fluktuace či absence, či jejich vyšší výkonnosti.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314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6952618" cy="64807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Zdravé zaměstnanecké vztahy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772816"/>
            <a:ext cx="6921217" cy="4392488"/>
          </a:xfrm>
        </p:spPr>
        <p:txBody>
          <a:bodyPr>
            <a:normAutofit fontScale="85000" lnSpcReduction="20000"/>
          </a:bodyPr>
          <a:lstStyle/>
          <a:p>
            <a:r>
              <a:rPr lang="cs-CZ" sz="2800" i="1" dirty="0">
                <a:solidFill>
                  <a:srgbClr val="002060"/>
                </a:solidFill>
              </a:rPr>
              <a:t>K tomu, abychom mohli dosáhnout zdravé a produktivní zaměstnanecké vztahy, musíme stanovit politiku zaměstnaneckých vztahů, jež vychází z personální politiky firmy.</a:t>
            </a:r>
          </a:p>
          <a:p>
            <a:r>
              <a:rPr lang="cs-CZ" sz="2800" i="1" dirty="0">
                <a:solidFill>
                  <a:srgbClr val="002060"/>
                </a:solidFill>
              </a:rPr>
              <a:t>Podstatné je, aby hlásaná politika zaměstnaneckých vztahů byla v souladu                      s realizovaným chováním ve firmě. </a:t>
            </a:r>
          </a:p>
          <a:p>
            <a:r>
              <a:rPr lang="cs-CZ" sz="2800" i="1" dirty="0">
                <a:solidFill>
                  <a:srgbClr val="002060"/>
                </a:solidFill>
              </a:rPr>
              <a:t>Politiku zaměstnaneckých vztahů je nutné řešit v kontextu:</a:t>
            </a:r>
          </a:p>
          <a:p>
            <a:r>
              <a:rPr lang="cs-CZ" sz="2800" b="1" i="1" dirty="0">
                <a:solidFill>
                  <a:srgbClr val="002060"/>
                </a:solidFill>
              </a:rPr>
              <a:t>procedurální spravedlnosti,</a:t>
            </a:r>
          </a:p>
          <a:p>
            <a:r>
              <a:rPr lang="cs-CZ" sz="2800" b="1" i="1" dirty="0">
                <a:solidFill>
                  <a:srgbClr val="002060"/>
                </a:solidFill>
              </a:rPr>
              <a:t>procesní stránky,</a:t>
            </a:r>
          </a:p>
          <a:p>
            <a:r>
              <a:rPr lang="cs-CZ" sz="2800" b="1" i="1" dirty="0">
                <a:solidFill>
                  <a:srgbClr val="002060"/>
                </a:solidFill>
              </a:rPr>
              <a:t>etických rozhodnutí.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47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096634" cy="1224136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Efektivní politika rovných příležitostí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71600" y="1916832"/>
            <a:ext cx="3490672" cy="4248472"/>
          </a:xfrm>
        </p:spPr>
        <p:txBody>
          <a:bodyPr>
            <a:normAutofit fontScale="92500" lnSpcReduction="20000"/>
          </a:bodyPr>
          <a:lstStyle/>
          <a:p>
            <a:r>
              <a:rPr lang="cs-CZ" sz="2600" i="1" dirty="0">
                <a:solidFill>
                  <a:srgbClr val="FF0000"/>
                </a:solidFill>
              </a:rPr>
              <a:t>Ustanovení odpovědného vyššího manažera pro tuto politiku,</a:t>
            </a:r>
          </a:p>
          <a:p>
            <a:r>
              <a:rPr lang="cs-CZ" sz="2600" i="1" dirty="0">
                <a:solidFill>
                  <a:srgbClr val="FF0000"/>
                </a:solidFill>
              </a:rPr>
              <a:t>umění vyjednávat se zástupci zaměstnanců či samotnými zaměstnanci,</a:t>
            </a:r>
          </a:p>
          <a:p>
            <a:r>
              <a:rPr lang="cs-CZ" sz="2600" i="1" dirty="0">
                <a:solidFill>
                  <a:srgbClr val="FF0000"/>
                </a:solidFill>
              </a:rPr>
              <a:t>zásady pro efektivní komunikaci </a:t>
            </a:r>
            <a:r>
              <a:rPr lang="cs-CZ" sz="2600" i="1" dirty="0" smtClean="0">
                <a:solidFill>
                  <a:srgbClr val="FF0000"/>
                </a:solidFill>
              </a:rPr>
              <a:t>           se </a:t>
            </a:r>
            <a:r>
              <a:rPr lang="cs-CZ" sz="2600" i="1" dirty="0">
                <a:solidFill>
                  <a:srgbClr val="FF0000"/>
                </a:solidFill>
              </a:rPr>
              <a:t>všemi zaměstnanci,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>
          <a:xfrm>
            <a:off x="4572000" y="1988840"/>
            <a:ext cx="3493008" cy="3817599"/>
          </a:xfrm>
        </p:spPr>
        <p:txBody>
          <a:bodyPr/>
          <a:lstStyle/>
          <a:p>
            <a:r>
              <a:rPr lang="cs-CZ" i="1" dirty="0">
                <a:solidFill>
                  <a:srgbClr val="FF0000"/>
                </a:solidFill>
              </a:rPr>
              <a:t>monitorování sociálního napětí  mezi zaměstnanci,</a:t>
            </a:r>
          </a:p>
          <a:p>
            <a:r>
              <a:rPr lang="cs-CZ" i="1" dirty="0">
                <a:solidFill>
                  <a:srgbClr val="FF0000"/>
                </a:solidFill>
              </a:rPr>
              <a:t>osvěta a vzdělávání  </a:t>
            </a:r>
            <a:r>
              <a:rPr lang="cs-CZ" i="1" dirty="0" smtClean="0">
                <a:solidFill>
                  <a:srgbClr val="FF0000"/>
                </a:solidFill>
              </a:rPr>
              <a:t>               za </a:t>
            </a:r>
            <a:r>
              <a:rPr lang="cs-CZ" i="1" dirty="0">
                <a:solidFill>
                  <a:srgbClr val="FF0000"/>
                </a:solidFill>
              </a:rPr>
              <a:t>účelem naplňování politiky rovných příležitostí.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206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096634" cy="936104"/>
          </a:xfrm>
        </p:spPr>
        <p:txBody>
          <a:bodyPr>
            <a:normAutofit/>
          </a:bodyPr>
          <a:lstStyle/>
          <a:p>
            <a:r>
              <a:rPr lang="cs-CZ" b="1" dirty="0" smtClean="0"/>
              <a:t>Etická rozhodnutí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628800"/>
            <a:ext cx="6993225" cy="4752528"/>
          </a:xfrm>
        </p:spPr>
        <p:txBody>
          <a:bodyPr>
            <a:normAutofit lnSpcReduction="10000"/>
          </a:bodyPr>
          <a:lstStyle/>
          <a:p>
            <a:r>
              <a:rPr lang="cs-CZ" i="1" dirty="0">
                <a:solidFill>
                  <a:srgbClr val="002060"/>
                </a:solidFill>
              </a:rPr>
              <a:t>Probíhají u jedinců i skupin mezi tím, co je a není správné, co je a co není dobré, co je a co není rozumné. Jde o chování uvnitř firmy, ale firma je tak vnímána i zvenčí.</a:t>
            </a:r>
          </a:p>
          <a:p>
            <a:r>
              <a:rPr lang="cs-CZ" i="1" dirty="0">
                <a:solidFill>
                  <a:srgbClr val="002060"/>
                </a:solidFill>
              </a:rPr>
              <a:t>Život nás často staví do situace, kdy je při rozhodování nutno brát v úvahu užitečnost chování. Manažer by měl zvážit, jaké to může mít důsledky.</a:t>
            </a:r>
          </a:p>
          <a:p>
            <a:r>
              <a:rPr lang="cs-CZ" i="1" dirty="0">
                <a:solidFill>
                  <a:srgbClr val="002060"/>
                </a:solidFill>
              </a:rPr>
              <a:t>Organizace mají svou sociální zodpovědnost, své závazky, za univerzální principy lze považovat </a:t>
            </a:r>
            <a:r>
              <a:rPr lang="cs-CZ" b="1" i="1" dirty="0">
                <a:solidFill>
                  <a:srgbClr val="002060"/>
                </a:solidFill>
              </a:rPr>
              <a:t>čestnost, slušnost, poctivost, respekt, právo na soukromí</a:t>
            </a:r>
            <a:r>
              <a:rPr lang="cs-CZ" i="1" dirty="0">
                <a:solidFill>
                  <a:srgbClr val="002060"/>
                </a:solidFill>
              </a:rPr>
              <a:t>.</a:t>
            </a:r>
          </a:p>
          <a:p>
            <a:r>
              <a:rPr lang="cs-CZ" i="1" dirty="0">
                <a:solidFill>
                  <a:srgbClr val="002060"/>
                </a:solidFill>
              </a:rPr>
              <a:t>Zaměření na bezúhonnost je také důležité.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17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908720"/>
            <a:ext cx="6952618" cy="601136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Trvale udržitelný rozvoj firem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772816"/>
            <a:ext cx="6705309" cy="432048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Pojem trvale udržitelný rozvoj patří v posledních letech k velmi frekventovaným výrazům, který dominuje nejen řadě konferencí, přednášek, ale je možné ho ve stále větší míře najít v odborné literatuře či v legislativní praxi jednotlivých zemí. </a:t>
            </a:r>
          </a:p>
          <a:p>
            <a:r>
              <a:rPr lang="cs-CZ" i="1" dirty="0">
                <a:solidFill>
                  <a:srgbClr val="FF0000"/>
                </a:solidFill>
              </a:rPr>
              <a:t>Udržitelný rozvoj je cíleným procesem změn v chování lidské společnosti, založeným na integraci a rovnováze tří pilířů: ekonomického, sociálního, ekologického.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561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096752" cy="1008112"/>
          </a:xfrm>
        </p:spPr>
        <p:txBody>
          <a:bodyPr/>
          <a:lstStyle/>
          <a:p>
            <a:r>
              <a:rPr lang="cs-CZ" b="1" dirty="0" smtClean="0"/>
              <a:t>Podnikatelská etika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916832"/>
            <a:ext cx="6849325" cy="4248472"/>
          </a:xfrm>
        </p:spPr>
        <p:txBody>
          <a:bodyPr/>
          <a:lstStyle/>
          <a:p>
            <a:r>
              <a:rPr lang="cs-CZ" dirty="0"/>
              <a:t>Podnikatelská etika je </a:t>
            </a:r>
            <a:r>
              <a:rPr lang="cs-CZ" b="1" dirty="0"/>
              <a:t>předpokladem úspěšného rozvoje </a:t>
            </a:r>
            <a:r>
              <a:rPr lang="cs-CZ" dirty="0"/>
              <a:t>organizace a snaží se proto při své každodenní činnosti usilovat o eliminaci </a:t>
            </a:r>
            <a:r>
              <a:rPr lang="cs-CZ" i="1" dirty="0"/>
              <a:t>neetických, nepřiměřených či nelegálních situací</a:t>
            </a:r>
            <a:r>
              <a:rPr lang="cs-CZ" dirty="0"/>
              <a:t>. </a:t>
            </a:r>
          </a:p>
          <a:p>
            <a:r>
              <a:rPr lang="cs-CZ" dirty="0"/>
              <a:t>Integrace etiky do firemních procesů představuje systematický proces, který vyžaduje nejen synchronnost jednotlivých prvků, ale i trvalou podporu managementu.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623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Konkurenceschopnost firem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V současné době, kdy se změna stala nedílnou součástí každodenního života každé organizace, je nezbytné, aby organizace prováděla adekvátní vnitřní změny a byla tak schopná na trhu přežít.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946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Změna pracovního stylu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1. vyšší mobilita pracovní síly (nárůst mobilních kanceláří a virtuálních office).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cs-CZ" dirty="0" smtClean="0"/>
              <a:t>2. zvyšování rychlosti procesů.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362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Změna pracovního stylu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3. tlak na snižování nákladů (optimalizace, racionalizace, intenzifikace).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cs-CZ" dirty="0" smtClean="0"/>
              <a:t>4. nové komunikační technologie (videokonference, videotelefon, miniaturizace PC).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15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Respektování principu rovných příležitostí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600" i="1" dirty="0">
                <a:solidFill>
                  <a:srgbClr val="FF0000"/>
                </a:solidFill>
              </a:rPr>
              <a:t>Zaměstnanci, kteří pracují ve firmách uplatňujících principy diverzity managementu, jsou často členy různorodých pracovních týmů, v nichž může docházet k jejich vzájemnému obohacování, stejně jako k růstu empatie a vzájemné tolerance. Rovněž při vývoji produktů prostřednictvím pestře složených týmů je možné někdy dosáhnout lepšího přizpůsobení firemních produktů rozličným trhům a jejich specifickým požadavkům.</a:t>
            </a:r>
          </a:p>
          <a:p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32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Změna pracovního stylu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5. specializace podřízená celoživotnímu vzdělávání -pragmatismus, automanagement.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cs-CZ" dirty="0" smtClean="0"/>
              <a:t>6. hlad po mozcích (kreativita, invence, originalita, nové myšlenkové vzorce) – </a:t>
            </a:r>
            <a:r>
              <a:rPr lang="cs-CZ" smtClean="0"/>
              <a:t>jako tvůrčí hry.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778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Zaměstnanecké průzkumy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>
                <a:solidFill>
                  <a:srgbClr val="FF0000"/>
                </a:solidFill>
              </a:rPr>
              <a:t>Je dobré, když si zpětnou vazbu dokáže zabezpečit firma sama formou rozličných průzkumů. Vhodné je, když se v průzkumu objeví prostor ke zmapování jiných aspektů práce, firemní kultury apod. Z výsledků průzkumu získáme údaje, které nám pomohou upravit firemní prostředí tak, aby se zaměstnanci v práci cítili dobře, aby nebyli přetažení atd.</a:t>
            </a:r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98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96634" cy="1296144"/>
          </a:xfrm>
        </p:spPr>
        <p:txBody>
          <a:bodyPr/>
          <a:lstStyle/>
          <a:p>
            <a:r>
              <a:rPr lang="cs-CZ" b="1" dirty="0" smtClean="0"/>
              <a:t>Kulturní změna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2204864"/>
            <a:ext cx="6777317" cy="4032448"/>
          </a:xfrm>
        </p:spPr>
        <p:txBody>
          <a:bodyPr>
            <a:normAutofit/>
          </a:bodyPr>
          <a:lstStyle/>
          <a:p>
            <a:r>
              <a:rPr lang="cs-CZ" dirty="0" smtClean="0"/>
              <a:t>Předmětem značných debat je řízení kulturní změny, které je podle mnohých nezbytné pro zajištění nepřetržité organizační dynamičnosti.</a:t>
            </a:r>
          </a:p>
          <a:p>
            <a:r>
              <a:rPr lang="cs-CZ" b="1" dirty="0" smtClean="0"/>
              <a:t>Čtyřstupňový přístup:</a:t>
            </a:r>
          </a:p>
          <a:p>
            <a:r>
              <a:rPr lang="cs-CZ" dirty="0" smtClean="0"/>
              <a:t>1. politika přijímání,</a:t>
            </a:r>
          </a:p>
          <a:p>
            <a:r>
              <a:rPr lang="cs-CZ" dirty="0" smtClean="0"/>
              <a:t>2. politika povýšení,</a:t>
            </a:r>
          </a:p>
          <a:p>
            <a:r>
              <a:rPr lang="cs-CZ" dirty="0" smtClean="0"/>
              <a:t>3. politika propouštění za účelem ovlivnění rozložení pracovních sil.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963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024744" cy="936104"/>
          </a:xfrm>
        </p:spPr>
        <p:txBody>
          <a:bodyPr/>
          <a:lstStyle/>
          <a:p>
            <a:r>
              <a:rPr lang="cs-CZ" b="1" dirty="0" smtClean="0"/>
              <a:t>Princip rovných příležitostí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700808"/>
            <a:ext cx="6777317" cy="4752528"/>
          </a:xfrm>
        </p:spPr>
        <p:txBody>
          <a:bodyPr>
            <a:normAutofit fontScale="92500"/>
          </a:bodyPr>
          <a:lstStyle/>
          <a:p>
            <a:r>
              <a:rPr lang="cs-CZ" b="1" dirty="0"/>
              <a:t>Boj proti mobbingu, sexuálnímu harašení a obtěžování</a:t>
            </a:r>
            <a:r>
              <a:rPr lang="cs-CZ" dirty="0"/>
              <a:t>.</a:t>
            </a:r>
          </a:p>
          <a:p>
            <a:r>
              <a:rPr lang="cs-CZ" b="1" dirty="0"/>
              <a:t>Humanizace práce, různorodost a obohacování práce, rotace práce</a:t>
            </a:r>
            <a:r>
              <a:rPr lang="cs-CZ" dirty="0"/>
              <a:t>.</a:t>
            </a:r>
          </a:p>
          <a:p>
            <a:r>
              <a:rPr lang="cs-CZ" b="1" dirty="0"/>
              <a:t>Ochrana práce, péče o zdraví a bezpečnost zaměstnanců, pravidelné lékařské prohlídky</a:t>
            </a:r>
            <a:r>
              <a:rPr lang="cs-CZ" dirty="0"/>
              <a:t>.</a:t>
            </a:r>
          </a:p>
          <a:p>
            <a:r>
              <a:rPr lang="cs-CZ" b="1" dirty="0"/>
              <a:t>Zdravá podniková kultura, otevřené a přátelské podnikové klima </a:t>
            </a:r>
            <a:r>
              <a:rPr lang="cs-CZ" dirty="0"/>
              <a:t>– zaměstnanci mají možnost bez jakýchkoliv obav vyjádřit svůj názor. Manažeři upřednostňují participativní a demokratický styl řízení. Využívá se práce v týmech a podporuje se </a:t>
            </a:r>
            <a:r>
              <a:rPr lang="cs-CZ" i="1" dirty="0"/>
              <a:t>týmový duch </a:t>
            </a:r>
            <a:r>
              <a:rPr lang="cs-CZ" dirty="0"/>
              <a:t>podniku.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684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626" cy="1152128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Respektování principu rovných příležitostí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916832"/>
            <a:ext cx="6849209" cy="3915797"/>
          </a:xfrm>
        </p:spPr>
        <p:txBody>
          <a:bodyPr>
            <a:normAutofit/>
          </a:bodyPr>
          <a:lstStyle/>
          <a:p>
            <a:r>
              <a:rPr lang="cs-CZ" b="1" dirty="0"/>
              <a:t>Na pracovišti jsou respektována a dodržována lidská práva</a:t>
            </a:r>
            <a:r>
              <a:rPr lang="cs-CZ" dirty="0"/>
              <a:t>.</a:t>
            </a:r>
          </a:p>
          <a:p>
            <a:r>
              <a:rPr lang="cs-CZ" b="1" dirty="0"/>
              <a:t>Vyhodnocují se budoucí sociální důsledky firemních rozhodnutí a následné řízení rizik</a:t>
            </a:r>
            <a:r>
              <a:rPr lang="cs-CZ" dirty="0"/>
              <a:t>.</a:t>
            </a:r>
          </a:p>
          <a:p>
            <a:r>
              <a:rPr lang="cs-CZ" b="1" dirty="0"/>
              <a:t>Sociální monitorování a reportování</a:t>
            </a:r>
            <a:r>
              <a:rPr lang="cs-CZ" dirty="0"/>
              <a:t>.</a:t>
            </a:r>
          </a:p>
          <a:p>
            <a:r>
              <a:rPr lang="cs-CZ" b="1" dirty="0"/>
              <a:t>Zaměstnávání minoritních a ohrožených skupin obyvatelstva </a:t>
            </a:r>
            <a:r>
              <a:rPr lang="cs-CZ" dirty="0"/>
              <a:t>– handicapovaní, absolventi škol, matky s dětmi, starší lidé.</a:t>
            </a:r>
          </a:p>
          <a:p>
            <a:r>
              <a:rPr lang="cs-CZ" b="1" dirty="0"/>
              <a:t>Zákaz dětské práce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072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096634" cy="792088"/>
          </a:xfrm>
        </p:spPr>
        <p:txBody>
          <a:bodyPr>
            <a:normAutofit/>
          </a:bodyPr>
          <a:lstStyle/>
          <a:p>
            <a:r>
              <a:rPr lang="cs-CZ" b="1" dirty="0" smtClean="0"/>
              <a:t>Princip rovných příležitostí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268760"/>
            <a:ext cx="6921217" cy="5328592"/>
          </a:xfrm>
        </p:spPr>
        <p:txBody>
          <a:bodyPr>
            <a:normAutofit fontScale="92500" lnSpcReduction="20000"/>
          </a:bodyPr>
          <a:lstStyle/>
          <a:p>
            <a:r>
              <a:rPr lang="cs-CZ" sz="2600" b="1" dirty="0"/>
              <a:t>Vytváření podmínek k tomu, aby mohli zaměstnanci sladit svůj pracovní a osobní život </a:t>
            </a:r>
            <a:r>
              <a:rPr lang="cs-CZ" sz="2600" dirty="0"/>
              <a:t>– jeden z moderních trendů využívá celou řadu nástrojů jako například pružnou pracovní dobu či možnosti její úpravy, využívání práce z domova, udržování kontaktů se zaměstnanci i v době jejich rodičovské dovolené, sdílení informací, opatření ke snazšímu opětovnému začlenění vracejících se pracovníků, pomoc zaměstnancům při změně bydliště, poradenství a právní služby při krizových situacích. Dalším konkrétním příkladem zavádění </a:t>
            </a:r>
            <a:r>
              <a:rPr lang="cs-CZ" sz="2600" i="1" dirty="0" err="1"/>
              <a:t>work</a:t>
            </a:r>
            <a:r>
              <a:rPr lang="cs-CZ" sz="2600" i="1" dirty="0"/>
              <a:t> </a:t>
            </a:r>
            <a:r>
              <a:rPr lang="cs-CZ" sz="2600" i="1" dirty="0" err="1"/>
              <a:t>life</a:t>
            </a:r>
            <a:r>
              <a:rPr lang="cs-CZ" sz="2600" i="1" dirty="0"/>
              <a:t> balance </a:t>
            </a:r>
            <a:r>
              <a:rPr lang="cs-CZ" sz="2600" dirty="0"/>
              <a:t>do praxe jsou </a:t>
            </a:r>
            <a:r>
              <a:rPr lang="cs-CZ" sz="2600" b="1" dirty="0"/>
              <a:t>firemní školky</a:t>
            </a:r>
            <a:r>
              <a:rPr lang="cs-CZ" sz="2600" dirty="0"/>
              <a:t>, ovšem jejich provoz si mohou dovolit jen větší firmy. Zaměstnanci si této služby velmi cení.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550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027664"/>
            <a:ext cx="7024626" cy="889168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Budování a udržování efektivních týmů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916832"/>
            <a:ext cx="6633301" cy="4392488"/>
          </a:xfrm>
        </p:spPr>
        <p:txBody>
          <a:bodyPr/>
          <a:lstStyle/>
          <a:p>
            <a:r>
              <a:rPr lang="cs-CZ" dirty="0" smtClean="0"/>
              <a:t>Týmy potřebují a vyžadují integraci a </a:t>
            </a:r>
            <a:r>
              <a:rPr lang="cs-CZ" b="1" dirty="0" smtClean="0"/>
              <a:t>integrace spoléhá na: </a:t>
            </a:r>
          </a:p>
          <a:p>
            <a:r>
              <a:rPr lang="cs-CZ" i="1" dirty="0" smtClean="0"/>
              <a:t>1. společenskou realitu sdílenou členy skupiny,</a:t>
            </a:r>
          </a:p>
          <a:p>
            <a:r>
              <a:rPr lang="cs-CZ" i="1" dirty="0" smtClean="0"/>
              <a:t>2. schopnost empatie a vnímání věcí z pohledu jiného člověka,</a:t>
            </a:r>
          </a:p>
          <a:p>
            <a:r>
              <a:rPr lang="cs-CZ" i="1" dirty="0" smtClean="0"/>
              <a:t>3. motivaci ke komunikaci, </a:t>
            </a:r>
          </a:p>
          <a:p>
            <a:r>
              <a:rPr lang="cs-CZ" i="1" dirty="0" smtClean="0"/>
              <a:t>Schopnost vyjednávat a v týmu se domluvit,</a:t>
            </a:r>
          </a:p>
          <a:p>
            <a:r>
              <a:rPr lang="cs-CZ" i="1" dirty="0" smtClean="0"/>
              <a:t>Sebedůvěru všech členů skupiny.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91416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96634" cy="864096"/>
          </a:xfrm>
        </p:spPr>
        <p:txBody>
          <a:bodyPr>
            <a:normAutofit/>
          </a:bodyPr>
          <a:lstStyle/>
          <a:p>
            <a:r>
              <a:rPr lang="cs-CZ" b="1" dirty="0" smtClean="0"/>
              <a:t>Efektivní pracovní tým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772816"/>
            <a:ext cx="6777317" cy="4608512"/>
          </a:xfrm>
        </p:spPr>
        <p:txBody>
          <a:bodyPr>
            <a:normAutofit lnSpcReduction="10000"/>
          </a:bodyPr>
          <a:lstStyle/>
          <a:p>
            <a:r>
              <a:rPr lang="cs-CZ" i="1" dirty="0" smtClean="0"/>
              <a:t>Víra ve sdílené cíle.</a:t>
            </a:r>
          </a:p>
          <a:p>
            <a:r>
              <a:rPr lang="cs-CZ" i="1" dirty="0" smtClean="0"/>
              <a:t>Pocit závazku vůči skupině.</a:t>
            </a:r>
          </a:p>
          <a:p>
            <a:r>
              <a:rPr lang="cs-CZ" i="1" dirty="0" smtClean="0"/>
              <a:t>Přijetí skupinových hodnot a norem.</a:t>
            </a:r>
          </a:p>
          <a:p>
            <a:r>
              <a:rPr lang="cs-CZ" i="1" dirty="0" smtClean="0"/>
              <a:t>Pocit vzájemné důvěry a závislosti.</a:t>
            </a:r>
          </a:p>
          <a:p>
            <a:r>
              <a:rPr lang="cs-CZ" i="1" dirty="0" smtClean="0"/>
              <a:t>Plná účast všech členů na procesu rozhodování a koncensu.</a:t>
            </a:r>
          </a:p>
          <a:p>
            <a:r>
              <a:rPr lang="cs-CZ" i="1" dirty="0" smtClean="0"/>
              <a:t>Volný tok informací a komunikace.</a:t>
            </a:r>
          </a:p>
          <a:p>
            <a:r>
              <a:rPr lang="cs-CZ" i="1" dirty="0" smtClean="0"/>
              <a:t>Otevřené vyjádření pocitů.</a:t>
            </a:r>
          </a:p>
          <a:p>
            <a:r>
              <a:rPr lang="cs-CZ" i="1" dirty="0" smtClean="0"/>
              <a:t>Řešení konfliktů samotnými členy týmu.</a:t>
            </a:r>
          </a:p>
          <a:p>
            <a:r>
              <a:rPr lang="cs-CZ" i="1" dirty="0" smtClean="0"/>
              <a:t>Nižší míra obměny pracovníků, absencí, nehod, omylů a stížností.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78023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626" cy="72008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Soudržnost pracovního týmu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700808"/>
            <a:ext cx="6849209" cy="4536504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V soudržné pracovní skupině je jasná identita skupiny, vládnou tam dobré mezilidské vztahy a pro její členy je účast ve skupině důležitou hodnotou.</a:t>
            </a:r>
          </a:p>
          <a:p>
            <a:r>
              <a:rPr lang="cs-CZ" dirty="0" smtClean="0"/>
              <a:t>Členové takovýchto skupin tolik netrpí obavami z práce a jsou lépe přizpůsobeni působení v organizaci než členové méně soudržných skupin.</a:t>
            </a:r>
          </a:p>
          <a:p>
            <a:r>
              <a:rPr lang="cs-CZ" dirty="0" smtClean="0"/>
              <a:t>Pociťují vyšší uspokojení z práce, méně se u nich projevuje napětí, absence a fluktuace.</a:t>
            </a:r>
          </a:p>
          <a:p>
            <a:r>
              <a:rPr lang="cs-CZ" dirty="0" smtClean="0"/>
              <a:t>Vytváří se vyšší úroveň spolupráce mezi jednotlivými členy skupiny.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987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165</TotalTime>
  <Words>1159</Words>
  <Application>Microsoft Office PowerPoint</Application>
  <PresentationFormat>Předvádění na obrazovce (4:3)</PresentationFormat>
  <Paragraphs>88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Austin</vt:lpstr>
      <vt:lpstr>Prezentace aplikace PowerPoint</vt:lpstr>
      <vt:lpstr>Respektování principu rovných příležitostí</vt:lpstr>
      <vt:lpstr>Kulturní změna</vt:lpstr>
      <vt:lpstr>Princip rovných příležitostí</vt:lpstr>
      <vt:lpstr>Respektování principu rovných příležitostí</vt:lpstr>
      <vt:lpstr>Princip rovných příležitostí</vt:lpstr>
      <vt:lpstr>Budování a udržování efektivních týmů</vt:lpstr>
      <vt:lpstr>Efektivní pracovní tým</vt:lpstr>
      <vt:lpstr>Soudržnost pracovního týmu</vt:lpstr>
      <vt:lpstr>Sociální oblast</vt:lpstr>
      <vt:lpstr>Sociální oblast</vt:lpstr>
      <vt:lpstr>Zdravé zaměstnanecké vztahy</vt:lpstr>
      <vt:lpstr>Efektivní politika rovných příležitostí</vt:lpstr>
      <vt:lpstr>Etická rozhodnutí</vt:lpstr>
      <vt:lpstr>Trvale udržitelný rozvoj firem</vt:lpstr>
      <vt:lpstr>Podnikatelská etika</vt:lpstr>
      <vt:lpstr>Konkurenceschopnost firem</vt:lpstr>
      <vt:lpstr>Změna pracovního stylu</vt:lpstr>
      <vt:lpstr>Změna pracovního stylu</vt:lpstr>
      <vt:lpstr>Změna pracovního stylu</vt:lpstr>
      <vt:lpstr>Zaměstnanecké průzkumy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Genderové aspekty organizace</dc:title>
  <dc:creator>verka</dc:creator>
  <cp:lastModifiedBy>Katka</cp:lastModifiedBy>
  <cp:revision>14</cp:revision>
  <dcterms:created xsi:type="dcterms:W3CDTF">2012-05-28T08:37:08Z</dcterms:created>
  <dcterms:modified xsi:type="dcterms:W3CDTF">2012-07-23T06:15:50Z</dcterms:modified>
</cp:coreProperties>
</file>