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8" r:id="rId3"/>
    <p:sldId id="268" r:id="rId4"/>
    <p:sldId id="269" r:id="rId5"/>
    <p:sldId id="270" r:id="rId6"/>
    <p:sldId id="259" r:id="rId7"/>
    <p:sldId id="271" r:id="rId8"/>
    <p:sldId id="260" r:id="rId9"/>
    <p:sldId id="272" r:id="rId10"/>
    <p:sldId id="261" r:id="rId11"/>
    <p:sldId id="262" r:id="rId12"/>
    <p:sldId id="265" r:id="rId13"/>
    <p:sldId id="264" r:id="rId14"/>
    <p:sldId id="274" r:id="rId15"/>
    <p:sldId id="273" r:id="rId16"/>
    <p:sldId id="275" r:id="rId17"/>
    <p:sldId id="267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430" autoAdjust="0"/>
  </p:normalViewPr>
  <p:slideViewPr>
    <p:cSldViewPr>
      <p:cViewPr>
        <p:scale>
          <a:sx n="50" d="100"/>
          <a:sy n="50" d="100"/>
        </p:scale>
        <p:origin x="-110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270BF-FCF0-4EF0-96DB-07D973BABDDB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93D14-60D8-47BA-8887-0B0CC917C9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3D14-60D8-47BA-8887-0B0CC917C92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6B937AC-B256-4587-9BA8-69539C2291F4}" type="slidenum">
              <a:rPr lang="de-DE"/>
              <a:pPr/>
              <a:t>12</a:t>
            </a:fld>
            <a:endParaRPr lang="de-DE"/>
          </a:p>
        </p:txBody>
      </p:sp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4CD2835-C66A-4902-8157-2B087B7B784D}" type="slidenum">
              <a:rPr lang="en-GB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4825" name="Rectangle 9"/>
          <p:cNvSpPr>
            <a:spLocks noGrp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6" name="Rectangle 10"/>
          <p:cNvSpPr>
            <a:spLocks noGrp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F1C69B-DE9F-4925-AEEA-C456EB17D6DD}" type="slidenum">
              <a:rPr lang="de-DE"/>
              <a:pPr/>
              <a:t>13</a:t>
            </a:fld>
            <a:endParaRPr lang="de-DE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4A7C30E-5E74-40F7-B3EF-B65D6F04FF1F}" type="slidenum">
              <a:rPr lang="en-GB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412875" y="539750"/>
            <a:ext cx="4065588" cy="28146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15" name="Object 7"/>
          <p:cNvGraphicFramePr>
            <a:graphicFrameLocks noChangeAspect="1"/>
          </p:cNvGraphicFramePr>
          <p:nvPr/>
        </p:nvGraphicFramePr>
        <p:xfrm>
          <a:off x="1025525" y="323850"/>
          <a:ext cx="4772025" cy="3429000"/>
        </p:xfrm>
        <a:graphic>
          <a:graphicData uri="http://schemas.openxmlformats.org/presentationml/2006/ole">
            <p:oleObj spid="_x0000_s1026" r:id="rId4" imgW="4572000" imgH="3428640" progId="">
              <p:embed/>
            </p:oleObj>
          </a:graphicData>
        </a:graphic>
      </p:graphicFrame>
      <p:sp>
        <p:nvSpPr>
          <p:cNvPr id="43017" name="Rectangle 9"/>
          <p:cNvSpPr>
            <a:spLocks noGrp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897143-987F-4C34-A65B-20ED2219E439}" type="datetimeFigureOut">
              <a:rPr lang="cs-CZ" smtClean="0"/>
              <a:t>24.9.2012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A9E0B2-B5C8-4787-AF1A-534581FA014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QnyoeWilGM&amp;feature=BFa&amp;list=UUWjuzMotnte6jvpwhCfuwLA" TargetMode="External"/><Relationship Id="rId2" Type="http://schemas.openxmlformats.org/officeDocument/2006/relationships/hyperlink" Target="https://www.youtube.com/watch?v=Lp5XBI1Xixk&amp;list=UUWjuzMotnte6jvpwhCfuwLA&amp;index=12&amp;feature=plcp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ip.cz/oip09/" TargetMode="External"/><Relationship Id="rId2" Type="http://schemas.openxmlformats.org/officeDocument/2006/relationships/hyperlink" Target="http://www.rovneprilezitosti.cz/?poradna=op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enskaprava.cz/" TargetMode="External"/><Relationship Id="rId5" Type="http://schemas.openxmlformats.org/officeDocument/2006/relationships/hyperlink" Target="http://www.nesehnuti.cz/" TargetMode="External"/><Relationship Id="rId4" Type="http://schemas.openxmlformats.org/officeDocument/2006/relationships/hyperlink" Target="http://www.ochrance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p5XBI1Xixk&amp;list=UUWjuzMotnte6jvpwhCfuwLA&amp;index=12&amp;feature=plc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kwARGc-5sg&amp;feature=relmf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3429000"/>
            <a:ext cx="6400800" cy="1752600"/>
          </a:xfrm>
        </p:spPr>
        <p:txBody>
          <a:bodyPr>
            <a:normAutofit/>
          </a:bodyPr>
          <a:lstStyle/>
          <a:p>
            <a:r>
              <a:rPr lang="cs-CZ" sz="2000" smtClean="0"/>
              <a:t>Mgr. Petra Havlíková</a:t>
            </a:r>
          </a:p>
          <a:p>
            <a:endParaRPr lang="cs-CZ" sz="2000" smtClean="0"/>
          </a:p>
          <a:p>
            <a:r>
              <a:rPr lang="cs-CZ" sz="2000" smtClean="0"/>
              <a:t>Občanské sdružení NESEHNUTÍ</a:t>
            </a:r>
          </a:p>
          <a:p>
            <a:r>
              <a:rPr lang="cs-CZ" sz="2000" smtClean="0"/>
              <a:t>www.nesehnuti.</a:t>
            </a:r>
            <a:r>
              <a:rPr lang="cs-CZ" sz="2000" err="1" smtClean="0"/>
              <a:t>cz</a:t>
            </a:r>
            <a:endParaRPr lang="en-US" sz="20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Rovné příležitosti žen a mužů na pracovním trhu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Pozitivní akce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defTabSz="914400">
              <a:lnSpc>
                <a:spcPct val="80000"/>
              </a:lnSpc>
            </a:pPr>
            <a:r>
              <a:rPr lang="cs-CZ" sz="2400" smtClean="0"/>
              <a:t>„</a:t>
            </a:r>
            <a:r>
              <a:rPr lang="cs-CZ" sz="2800" smtClean="0"/>
              <a:t>Měkká“ forma preferencí</a:t>
            </a:r>
            <a:endParaRPr lang="cs-CZ" sz="2400" smtClean="0"/>
          </a:p>
          <a:p>
            <a:pPr lvl="1" defTabSz="914400">
              <a:lnSpc>
                <a:spcPct val="80000"/>
              </a:lnSpc>
            </a:pPr>
            <a:r>
              <a:rPr lang="cs-CZ" sz="2000" smtClean="0"/>
              <a:t>Přednost při stejné kvalifikaci</a:t>
            </a:r>
          </a:p>
          <a:p>
            <a:pPr defTabSz="914400">
              <a:lnSpc>
                <a:spcPct val="80000"/>
              </a:lnSpc>
            </a:pPr>
            <a:r>
              <a:rPr lang="cs-CZ" sz="2800" smtClean="0"/>
              <a:t>„Střední“ forma preferencí</a:t>
            </a:r>
          </a:p>
          <a:p>
            <a:pPr lvl="1" defTabSz="914400">
              <a:lnSpc>
                <a:spcPct val="80000"/>
              </a:lnSpc>
            </a:pPr>
            <a:r>
              <a:rPr lang="cs-CZ" sz="2000" smtClean="0"/>
              <a:t>Přednost nezavislá na kvalifikaci</a:t>
            </a:r>
          </a:p>
          <a:p>
            <a:pPr lvl="1" defTabSz="914400">
              <a:lnSpc>
                <a:spcPct val="80000"/>
              </a:lnSpc>
            </a:pPr>
            <a:r>
              <a:rPr lang="cs-CZ" sz="2000" smtClean="0"/>
              <a:t>Místo ale není rezervováno</a:t>
            </a:r>
          </a:p>
          <a:p>
            <a:pPr defTabSz="914400">
              <a:lnSpc>
                <a:spcPct val="80000"/>
              </a:lnSpc>
            </a:pPr>
            <a:r>
              <a:rPr lang="cs-CZ" sz="2400" smtClean="0"/>
              <a:t>„</a:t>
            </a:r>
            <a:r>
              <a:rPr lang="cs-CZ" sz="2800" smtClean="0"/>
              <a:t>Tvrdá“ forma preferencí</a:t>
            </a:r>
            <a:endParaRPr lang="cs-CZ" sz="2400" smtClean="0"/>
          </a:p>
          <a:p>
            <a:pPr lvl="1" defTabSz="914400">
              <a:lnSpc>
                <a:spcPct val="80000"/>
              </a:lnSpc>
            </a:pPr>
            <a:r>
              <a:rPr lang="cs-CZ" sz="2000" smtClean="0"/>
              <a:t>Rezerovaná místa pro kandidáty/kandidátky z jisté skupiny</a:t>
            </a:r>
          </a:p>
          <a:p>
            <a:pPr lvl="1" defTabSz="914400">
              <a:lnSpc>
                <a:spcPct val="80000"/>
              </a:lnSpc>
            </a:pPr>
            <a:endParaRPr lang="cs-CZ" sz="2000" smtClean="0"/>
          </a:p>
          <a:p>
            <a:pPr lvl="1" defTabSz="914400">
              <a:lnSpc>
                <a:spcPct val="80000"/>
              </a:lnSpc>
              <a:buNone/>
            </a:pPr>
            <a:endParaRPr lang="cs-CZ" sz="2000" smtClean="0"/>
          </a:p>
        </p:txBody>
      </p:sp>
      <p:pic>
        <p:nvPicPr>
          <p:cNvPr id="5" name="Obrázek 4" descr="kou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000504"/>
            <a:ext cx="6748459" cy="227904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Nevýhody pozitivních akcí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smtClean="0"/>
              <a:t>Stigmatizace</a:t>
            </a:r>
          </a:p>
          <a:p>
            <a:pPr marL="741363" lvl="1" indent="-284163">
              <a:lnSpc>
                <a:spcPct val="90000"/>
              </a:lnSpc>
              <a:spcBef>
                <a:spcPts val="675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800" smtClean="0"/>
              <a:t>jako „problémové“ či „zaostalé“ skupiny</a:t>
            </a:r>
          </a:p>
          <a:p>
            <a:pPr marL="741363" lvl="1" indent="-284163">
              <a:lnSpc>
                <a:spcPct val="90000"/>
              </a:lnSpc>
              <a:spcBef>
                <a:spcPts val="675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800" smtClean="0"/>
              <a:t>Potvrzuje a reprodukuje stereotypy</a:t>
            </a:r>
          </a:p>
          <a:p>
            <a:pPr marL="741363" lvl="1" indent="-284163">
              <a:lnSpc>
                <a:spcPct val="90000"/>
              </a:lnSpc>
              <a:spcBef>
                <a:spcPts val="675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800" smtClean="0"/>
              <a:t>„Výhody bez výkonu“ – popření meritního systému</a:t>
            </a:r>
            <a:r>
              <a:rPr lang="cs-CZ" sz="1800" smtClean="0"/>
              <a:t>??</a:t>
            </a:r>
            <a:endParaRPr lang="cs-CZ" sz="1800" smtClean="0"/>
          </a:p>
          <a:p>
            <a:pPr marL="341313" indent="-341313">
              <a:lnSpc>
                <a:spcPct val="90000"/>
              </a:lnSpc>
              <a:spcBef>
                <a:spcPts val="9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smtClean="0"/>
              <a:t>Kdo/Co je problém</a:t>
            </a:r>
            <a:r>
              <a:rPr lang="cs-CZ" sz="2400" smtClean="0"/>
              <a:t>??</a:t>
            </a:r>
          </a:p>
          <a:p>
            <a:pPr marL="741363" lvl="1" indent="-284163">
              <a:lnSpc>
                <a:spcPct val="90000"/>
              </a:lnSpc>
              <a:spcBef>
                <a:spcPts val="675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1800" smtClean="0"/>
              <a:t>Jistá </a:t>
            </a:r>
            <a:r>
              <a:rPr lang="cs-CZ" sz="1800" smtClean="0"/>
              <a:t>skupina potřebuje „zvláštní pozornost“, aby mohla dosáhnout jisté minimální nebo stejné úrovně jako „</a:t>
            </a:r>
            <a:r>
              <a:rPr lang="cs-CZ" sz="1800" smtClean="0"/>
              <a:t>ostatní“</a:t>
            </a:r>
          </a:p>
          <a:p>
            <a:pPr marL="741363" lvl="1" indent="-284163">
              <a:lnSpc>
                <a:spcPct val="90000"/>
              </a:lnSpc>
              <a:spcBef>
                <a:spcPts val="67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1800" smtClean="0"/>
          </a:p>
          <a:p>
            <a:pPr marL="467043" indent="-284163">
              <a:lnSpc>
                <a:spcPct val="90000"/>
              </a:lnSpc>
              <a:spcBef>
                <a:spcPts val="675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smtClean="0"/>
              <a:t>Částečné </a:t>
            </a:r>
            <a:r>
              <a:rPr lang="cs-CZ" sz="2400" smtClean="0"/>
              <a:t>popření principu svobodné volby a odpovědnosti za </a:t>
            </a:r>
            <a:r>
              <a:rPr lang="cs-CZ" sz="2400" smtClean="0"/>
              <a:t>ni</a:t>
            </a:r>
            <a:endParaRPr lang="cs-CZ" sz="2400" smtClean="0"/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35175" y="1138238"/>
            <a:ext cx="5053013" cy="990600"/>
            <a:chOff x="1282" y="717"/>
            <a:chExt cx="3183" cy="624"/>
          </a:xfrm>
        </p:grpSpPr>
        <p:sp>
          <p:nvSpPr>
            <p:cNvPr id="11266" name="Line 2"/>
            <p:cNvSpPr>
              <a:spLocks noChangeShapeType="1"/>
            </p:cNvSpPr>
            <p:nvPr/>
          </p:nvSpPr>
          <p:spPr bwMode="auto">
            <a:xfrm>
              <a:off x="1282" y="717"/>
              <a:ext cx="1" cy="6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7" name="Line 3"/>
            <p:cNvSpPr>
              <a:spLocks noChangeShapeType="1"/>
            </p:cNvSpPr>
            <p:nvPr/>
          </p:nvSpPr>
          <p:spPr bwMode="auto">
            <a:xfrm flipV="1">
              <a:off x="1282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1427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 flipV="1">
              <a:off x="1572" y="1180"/>
              <a:ext cx="144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/>
            <p:cNvSpPr>
              <a:spLocks noChangeShapeType="1"/>
            </p:cNvSpPr>
            <p:nvPr/>
          </p:nvSpPr>
          <p:spPr bwMode="auto">
            <a:xfrm>
              <a:off x="1716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Line 7"/>
            <p:cNvSpPr>
              <a:spLocks noChangeShapeType="1"/>
            </p:cNvSpPr>
            <p:nvPr/>
          </p:nvSpPr>
          <p:spPr bwMode="auto">
            <a:xfrm flipV="1">
              <a:off x="1861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006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Line 9"/>
            <p:cNvSpPr>
              <a:spLocks noChangeShapeType="1"/>
            </p:cNvSpPr>
            <p:nvPr/>
          </p:nvSpPr>
          <p:spPr bwMode="auto">
            <a:xfrm flipV="1">
              <a:off x="2150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0"/>
            <p:cNvSpPr>
              <a:spLocks noChangeShapeType="1"/>
            </p:cNvSpPr>
            <p:nvPr/>
          </p:nvSpPr>
          <p:spPr bwMode="auto">
            <a:xfrm>
              <a:off x="2296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Line 11"/>
            <p:cNvSpPr>
              <a:spLocks noChangeShapeType="1"/>
            </p:cNvSpPr>
            <p:nvPr/>
          </p:nvSpPr>
          <p:spPr bwMode="auto">
            <a:xfrm flipV="1">
              <a:off x="2441" y="1180"/>
              <a:ext cx="144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Line 12"/>
            <p:cNvSpPr>
              <a:spLocks noChangeShapeType="1"/>
            </p:cNvSpPr>
            <p:nvPr/>
          </p:nvSpPr>
          <p:spPr bwMode="auto">
            <a:xfrm>
              <a:off x="2584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3"/>
            <p:cNvSpPr>
              <a:spLocks noChangeShapeType="1"/>
            </p:cNvSpPr>
            <p:nvPr/>
          </p:nvSpPr>
          <p:spPr bwMode="auto">
            <a:xfrm flipV="1">
              <a:off x="2729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2874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5"/>
            <p:cNvSpPr>
              <a:spLocks noChangeShapeType="1"/>
            </p:cNvSpPr>
            <p:nvPr/>
          </p:nvSpPr>
          <p:spPr bwMode="auto">
            <a:xfrm flipV="1">
              <a:off x="3018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6"/>
            <p:cNvSpPr>
              <a:spLocks noChangeShapeType="1"/>
            </p:cNvSpPr>
            <p:nvPr/>
          </p:nvSpPr>
          <p:spPr bwMode="auto">
            <a:xfrm>
              <a:off x="3163" y="1184"/>
              <a:ext cx="144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 flipV="1">
              <a:off x="3307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8"/>
            <p:cNvSpPr>
              <a:spLocks noChangeShapeType="1"/>
            </p:cNvSpPr>
            <p:nvPr/>
          </p:nvSpPr>
          <p:spPr bwMode="auto">
            <a:xfrm>
              <a:off x="3452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9"/>
            <p:cNvSpPr>
              <a:spLocks noChangeShapeType="1"/>
            </p:cNvSpPr>
            <p:nvPr/>
          </p:nvSpPr>
          <p:spPr bwMode="auto">
            <a:xfrm flipV="1">
              <a:off x="3597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20"/>
            <p:cNvSpPr>
              <a:spLocks noChangeShapeType="1"/>
            </p:cNvSpPr>
            <p:nvPr/>
          </p:nvSpPr>
          <p:spPr bwMode="auto">
            <a:xfrm>
              <a:off x="3742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1"/>
            <p:cNvSpPr>
              <a:spLocks noChangeShapeType="1"/>
            </p:cNvSpPr>
            <p:nvPr/>
          </p:nvSpPr>
          <p:spPr bwMode="auto">
            <a:xfrm flipV="1">
              <a:off x="3887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2"/>
            <p:cNvSpPr>
              <a:spLocks noChangeShapeType="1"/>
            </p:cNvSpPr>
            <p:nvPr/>
          </p:nvSpPr>
          <p:spPr bwMode="auto">
            <a:xfrm>
              <a:off x="4032" y="1184"/>
              <a:ext cx="144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3"/>
            <p:cNvSpPr>
              <a:spLocks noChangeShapeType="1"/>
            </p:cNvSpPr>
            <p:nvPr/>
          </p:nvSpPr>
          <p:spPr bwMode="auto">
            <a:xfrm flipV="1">
              <a:off x="4176" y="1180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4"/>
            <p:cNvSpPr>
              <a:spLocks noChangeShapeType="1"/>
            </p:cNvSpPr>
            <p:nvPr/>
          </p:nvSpPr>
          <p:spPr bwMode="auto">
            <a:xfrm>
              <a:off x="4321" y="1184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5"/>
            <p:cNvSpPr>
              <a:spLocks noChangeShapeType="1"/>
            </p:cNvSpPr>
            <p:nvPr/>
          </p:nvSpPr>
          <p:spPr bwMode="auto">
            <a:xfrm>
              <a:off x="1282" y="717"/>
              <a:ext cx="31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6"/>
            <p:cNvSpPr>
              <a:spLocks noChangeShapeType="1"/>
            </p:cNvSpPr>
            <p:nvPr/>
          </p:nvSpPr>
          <p:spPr bwMode="auto">
            <a:xfrm>
              <a:off x="4464" y="717"/>
              <a:ext cx="2" cy="6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2466975" y="27082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AutoShape 28"/>
          <p:cNvSpPr>
            <a:spLocks noChangeArrowheads="1"/>
          </p:cNvSpPr>
          <p:nvPr/>
        </p:nvSpPr>
        <p:spPr bwMode="auto">
          <a:xfrm>
            <a:off x="3038475" y="39576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1908175" y="33813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AutoShape 30"/>
          <p:cNvSpPr>
            <a:spLocks noChangeArrowheads="1"/>
          </p:cNvSpPr>
          <p:nvPr/>
        </p:nvSpPr>
        <p:spPr bwMode="auto">
          <a:xfrm>
            <a:off x="3703638" y="30511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AutoShape 31"/>
          <p:cNvSpPr>
            <a:spLocks noChangeArrowheads="1"/>
          </p:cNvSpPr>
          <p:nvPr/>
        </p:nvSpPr>
        <p:spPr bwMode="auto">
          <a:xfrm>
            <a:off x="4914900" y="39322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auto">
          <a:xfrm>
            <a:off x="5486400" y="4894263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7" name="AutoShape 33"/>
          <p:cNvSpPr>
            <a:spLocks noChangeArrowheads="1"/>
          </p:cNvSpPr>
          <p:nvPr/>
        </p:nvSpPr>
        <p:spPr bwMode="auto">
          <a:xfrm>
            <a:off x="4356100" y="46053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8" name="AutoShape 34"/>
          <p:cNvSpPr>
            <a:spLocks noChangeArrowheads="1"/>
          </p:cNvSpPr>
          <p:nvPr/>
        </p:nvSpPr>
        <p:spPr bwMode="auto">
          <a:xfrm>
            <a:off x="6151563" y="3141663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9" name="AutoShape 35"/>
          <p:cNvSpPr>
            <a:spLocks noChangeArrowheads="1"/>
          </p:cNvSpPr>
          <p:nvPr/>
        </p:nvSpPr>
        <p:spPr bwMode="auto">
          <a:xfrm>
            <a:off x="6659563" y="41608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0" name="AutoShape 36"/>
          <p:cNvSpPr>
            <a:spLocks noChangeArrowheads="1"/>
          </p:cNvSpPr>
          <p:nvPr/>
        </p:nvSpPr>
        <p:spPr bwMode="auto">
          <a:xfrm>
            <a:off x="5613400" y="4322763"/>
            <a:ext cx="542925" cy="4492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3165475" y="4779963"/>
            <a:ext cx="542925" cy="4492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2" name="AutoShape 38"/>
          <p:cNvSpPr>
            <a:spLocks noChangeArrowheads="1"/>
          </p:cNvSpPr>
          <p:nvPr/>
        </p:nvSpPr>
        <p:spPr bwMode="auto">
          <a:xfrm>
            <a:off x="4533900" y="3141663"/>
            <a:ext cx="542925" cy="4492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3" name="AutoShape 39"/>
          <p:cNvSpPr>
            <a:spLocks noChangeArrowheads="1"/>
          </p:cNvSpPr>
          <p:nvPr/>
        </p:nvSpPr>
        <p:spPr bwMode="auto">
          <a:xfrm>
            <a:off x="3308350" y="2492375"/>
            <a:ext cx="542925" cy="4492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4" name="Oval 40"/>
          <p:cNvSpPr>
            <a:spLocks noChangeArrowheads="1"/>
          </p:cNvSpPr>
          <p:nvPr/>
        </p:nvSpPr>
        <p:spPr bwMode="auto">
          <a:xfrm>
            <a:off x="2660650" y="3284538"/>
            <a:ext cx="542925" cy="449262"/>
          </a:xfrm>
          <a:prstGeom prst="ellipse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5" name="Oval 41"/>
          <p:cNvSpPr>
            <a:spLocks noChangeArrowheads="1"/>
          </p:cNvSpPr>
          <p:nvPr/>
        </p:nvSpPr>
        <p:spPr bwMode="auto">
          <a:xfrm>
            <a:off x="5580063" y="3500438"/>
            <a:ext cx="542925" cy="449262"/>
          </a:xfrm>
          <a:prstGeom prst="ellipse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6" name="Rectangle 42"/>
          <p:cNvSpPr>
            <a:spLocks noChangeArrowheads="1"/>
          </p:cNvSpPr>
          <p:nvPr/>
        </p:nvSpPr>
        <p:spPr bwMode="auto">
          <a:xfrm>
            <a:off x="5794375" y="2565400"/>
            <a:ext cx="361950" cy="523875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7" name="Rectangle 43"/>
          <p:cNvSpPr>
            <a:spLocks noChangeArrowheads="1"/>
          </p:cNvSpPr>
          <p:nvPr/>
        </p:nvSpPr>
        <p:spPr bwMode="auto">
          <a:xfrm>
            <a:off x="2124075" y="4005263"/>
            <a:ext cx="361950" cy="523875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8" name="Rectangle 44"/>
          <p:cNvSpPr>
            <a:spLocks noChangeArrowheads="1"/>
          </p:cNvSpPr>
          <p:nvPr/>
        </p:nvSpPr>
        <p:spPr bwMode="auto">
          <a:xfrm>
            <a:off x="3849688" y="3789363"/>
            <a:ext cx="361950" cy="523875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09" name="AutoShape 45"/>
          <p:cNvSpPr>
            <a:spLocks noChangeArrowheads="1"/>
          </p:cNvSpPr>
          <p:nvPr/>
        </p:nvSpPr>
        <p:spPr bwMode="auto">
          <a:xfrm>
            <a:off x="4284663" y="19891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0" name="AutoShape 46"/>
          <p:cNvSpPr>
            <a:spLocks noChangeArrowheads="1"/>
          </p:cNvSpPr>
          <p:nvPr/>
        </p:nvSpPr>
        <p:spPr bwMode="auto">
          <a:xfrm>
            <a:off x="5219700" y="19891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AutoShape 47"/>
          <p:cNvSpPr>
            <a:spLocks noChangeArrowheads="1"/>
          </p:cNvSpPr>
          <p:nvPr/>
        </p:nvSpPr>
        <p:spPr bwMode="auto">
          <a:xfrm>
            <a:off x="4643438" y="2565400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12" name="Text Box 48"/>
          <p:cNvSpPr txBox="1">
            <a:spLocks noChangeArrowheads="1"/>
          </p:cNvSpPr>
          <p:nvPr/>
        </p:nvSpPr>
        <p:spPr bwMode="auto">
          <a:xfrm>
            <a:off x="755650" y="5513388"/>
            <a:ext cx="7920038" cy="5163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76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mtClean="0">
                <a:solidFill>
                  <a:srgbClr val="000000"/>
                </a:solidFill>
              </a:rPr>
              <a:t>Každý člověk je jiný, ale žijeme ve společnosti, kde je sociální struktura nastavena poměrně pevně – jen někteří z nás splńují její pravidla…</a:t>
            </a:r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1" grpId="0" animBg="1"/>
      <p:bldP spid="11292" grpId="0" animBg="1"/>
      <p:bldP spid="11293" grpId="0" animBg="1"/>
      <p:bldP spid="11294" grpId="0" animBg="1"/>
      <p:bldP spid="11295" grpId="0" animBg="1"/>
      <p:bldP spid="11296" grpId="0" animBg="1"/>
      <p:bldP spid="11297" grpId="0" animBg="1"/>
      <p:bldP spid="11298" grpId="0" animBg="1"/>
      <p:bldP spid="11299" grpId="0" animBg="1"/>
      <p:bldP spid="11300" grpId="0" animBg="1"/>
      <p:bldP spid="11301" grpId="0" animBg="1"/>
      <p:bldP spid="11302" grpId="0" animBg="1"/>
      <p:bldP spid="11303" grpId="0" animBg="1"/>
      <p:bldP spid="11304" grpId="0" animBg="1"/>
      <p:bldP spid="11305" grpId="0" animBg="1"/>
      <p:bldP spid="11306" grpId="0" animBg="1"/>
      <p:bldP spid="11307" grpId="0" animBg="1"/>
      <p:bldP spid="11308" grpId="0" animBg="1"/>
      <p:bldP spid="11309" grpId="0" animBg="1"/>
      <p:bldP spid="11310" grpId="0" animBg="1"/>
      <p:bldP spid="113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051050" y="765175"/>
            <a:ext cx="5053013" cy="992188"/>
            <a:chOff x="1292" y="482"/>
            <a:chExt cx="3183" cy="625"/>
          </a:xfrm>
        </p:grpSpPr>
        <p:sp>
          <p:nvSpPr>
            <p:cNvPr id="19458" name="Line 2"/>
            <p:cNvSpPr>
              <a:spLocks noChangeShapeType="1"/>
            </p:cNvSpPr>
            <p:nvPr/>
          </p:nvSpPr>
          <p:spPr bwMode="auto">
            <a:xfrm>
              <a:off x="1292" y="482"/>
              <a:ext cx="1" cy="6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 flipV="1">
              <a:off x="1292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>
              <a:off x="1437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1582" y="946"/>
              <a:ext cx="144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726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1871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016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 flipV="1">
              <a:off x="2160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306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V="1">
              <a:off x="2450" y="946"/>
              <a:ext cx="144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>
              <a:off x="2594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 flipV="1">
              <a:off x="2738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>
              <a:off x="2884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flipV="1">
              <a:off x="3028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>
              <a:off x="3173" y="948"/>
              <a:ext cx="144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 flipV="1">
              <a:off x="3317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>
              <a:off x="3462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19"/>
            <p:cNvSpPr>
              <a:spLocks noChangeShapeType="1"/>
            </p:cNvSpPr>
            <p:nvPr/>
          </p:nvSpPr>
          <p:spPr bwMode="auto">
            <a:xfrm flipV="1">
              <a:off x="3607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3752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21"/>
            <p:cNvSpPr>
              <a:spLocks noChangeShapeType="1"/>
            </p:cNvSpPr>
            <p:nvPr/>
          </p:nvSpPr>
          <p:spPr bwMode="auto">
            <a:xfrm flipV="1">
              <a:off x="3897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22"/>
            <p:cNvSpPr>
              <a:spLocks noChangeShapeType="1"/>
            </p:cNvSpPr>
            <p:nvPr/>
          </p:nvSpPr>
          <p:spPr bwMode="auto">
            <a:xfrm>
              <a:off x="4042" y="948"/>
              <a:ext cx="144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 flipV="1">
              <a:off x="4186" y="946"/>
              <a:ext cx="145" cy="16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>
              <a:off x="4331" y="948"/>
              <a:ext cx="145" cy="15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25"/>
            <p:cNvSpPr>
              <a:spLocks noChangeShapeType="1"/>
            </p:cNvSpPr>
            <p:nvPr/>
          </p:nvSpPr>
          <p:spPr bwMode="auto">
            <a:xfrm>
              <a:off x="1292" y="482"/>
              <a:ext cx="318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Line 26"/>
            <p:cNvSpPr>
              <a:spLocks noChangeShapeType="1"/>
            </p:cNvSpPr>
            <p:nvPr/>
          </p:nvSpPr>
          <p:spPr bwMode="auto">
            <a:xfrm>
              <a:off x="4474" y="482"/>
              <a:ext cx="2" cy="62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83" name="AutoShape 27"/>
          <p:cNvSpPr>
            <a:spLocks noChangeArrowheads="1"/>
          </p:cNvSpPr>
          <p:nvPr/>
        </p:nvSpPr>
        <p:spPr bwMode="auto">
          <a:xfrm>
            <a:off x="2700338" y="27082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4" name="AutoShape 28"/>
          <p:cNvSpPr>
            <a:spLocks noChangeArrowheads="1"/>
          </p:cNvSpPr>
          <p:nvPr/>
        </p:nvSpPr>
        <p:spPr bwMode="auto">
          <a:xfrm>
            <a:off x="3038475" y="39576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5" name="AutoShape 29"/>
          <p:cNvSpPr>
            <a:spLocks noChangeArrowheads="1"/>
          </p:cNvSpPr>
          <p:nvPr/>
        </p:nvSpPr>
        <p:spPr bwMode="auto">
          <a:xfrm>
            <a:off x="1908175" y="33813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6" name="AutoShape 30"/>
          <p:cNvSpPr>
            <a:spLocks noChangeArrowheads="1"/>
          </p:cNvSpPr>
          <p:nvPr/>
        </p:nvSpPr>
        <p:spPr bwMode="auto">
          <a:xfrm>
            <a:off x="3703638" y="30511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7" name="AutoShape 31"/>
          <p:cNvSpPr>
            <a:spLocks noChangeArrowheads="1"/>
          </p:cNvSpPr>
          <p:nvPr/>
        </p:nvSpPr>
        <p:spPr bwMode="auto">
          <a:xfrm>
            <a:off x="4914900" y="39322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8" name="AutoShape 32"/>
          <p:cNvSpPr>
            <a:spLocks noChangeArrowheads="1"/>
          </p:cNvSpPr>
          <p:nvPr/>
        </p:nvSpPr>
        <p:spPr bwMode="auto">
          <a:xfrm>
            <a:off x="5486400" y="4894263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9" name="AutoShape 33"/>
          <p:cNvSpPr>
            <a:spLocks noChangeArrowheads="1"/>
          </p:cNvSpPr>
          <p:nvPr/>
        </p:nvSpPr>
        <p:spPr bwMode="auto">
          <a:xfrm>
            <a:off x="4356100" y="46053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0" name="AutoShape 34"/>
          <p:cNvSpPr>
            <a:spLocks noChangeArrowheads="1"/>
          </p:cNvSpPr>
          <p:nvPr/>
        </p:nvSpPr>
        <p:spPr bwMode="auto">
          <a:xfrm>
            <a:off x="6151563" y="3141663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1" name="AutoShape 35"/>
          <p:cNvSpPr>
            <a:spLocks noChangeArrowheads="1"/>
          </p:cNvSpPr>
          <p:nvPr/>
        </p:nvSpPr>
        <p:spPr bwMode="auto">
          <a:xfrm>
            <a:off x="6659563" y="4160838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5613400" y="4322763"/>
            <a:ext cx="542925" cy="4492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3" name="AutoShape 37"/>
          <p:cNvSpPr>
            <a:spLocks noChangeArrowheads="1"/>
          </p:cNvSpPr>
          <p:nvPr/>
        </p:nvSpPr>
        <p:spPr bwMode="auto">
          <a:xfrm>
            <a:off x="3165475" y="4779963"/>
            <a:ext cx="542925" cy="4492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AutoShape 38"/>
          <p:cNvSpPr>
            <a:spLocks noChangeArrowheads="1"/>
          </p:cNvSpPr>
          <p:nvPr/>
        </p:nvSpPr>
        <p:spPr bwMode="auto">
          <a:xfrm>
            <a:off x="4533900" y="3141663"/>
            <a:ext cx="542925" cy="4492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AutoShape 39"/>
          <p:cNvSpPr>
            <a:spLocks noChangeArrowheads="1"/>
          </p:cNvSpPr>
          <p:nvPr/>
        </p:nvSpPr>
        <p:spPr bwMode="auto">
          <a:xfrm>
            <a:off x="3381375" y="1611313"/>
            <a:ext cx="542925" cy="449262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noFill/>
          <a:ln w="2556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2411413" y="1611313"/>
            <a:ext cx="542925" cy="449262"/>
          </a:xfrm>
          <a:prstGeom prst="ellipse">
            <a:avLst/>
          </a:prstGeom>
          <a:noFill/>
          <a:ln w="25560">
            <a:solidFill>
              <a:srgbClr val="FF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5580063" y="3500438"/>
            <a:ext cx="542925" cy="449262"/>
          </a:xfrm>
          <a:prstGeom prst="ellipse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Rectangle 42"/>
          <p:cNvSpPr>
            <a:spLocks noChangeArrowheads="1"/>
          </p:cNvSpPr>
          <p:nvPr/>
        </p:nvSpPr>
        <p:spPr bwMode="auto">
          <a:xfrm>
            <a:off x="5794375" y="2565400"/>
            <a:ext cx="361950" cy="523875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Rectangle 43"/>
          <p:cNvSpPr>
            <a:spLocks noChangeArrowheads="1"/>
          </p:cNvSpPr>
          <p:nvPr/>
        </p:nvSpPr>
        <p:spPr bwMode="auto">
          <a:xfrm>
            <a:off x="2124075" y="4005263"/>
            <a:ext cx="361950" cy="523875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3849688" y="3789363"/>
            <a:ext cx="361950" cy="523875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AutoShape 45"/>
          <p:cNvSpPr>
            <a:spLocks noChangeArrowheads="1"/>
          </p:cNvSpPr>
          <p:nvPr/>
        </p:nvSpPr>
        <p:spPr bwMode="auto">
          <a:xfrm>
            <a:off x="4284663" y="16287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AutoShape 46"/>
          <p:cNvSpPr>
            <a:spLocks noChangeArrowheads="1"/>
          </p:cNvSpPr>
          <p:nvPr/>
        </p:nvSpPr>
        <p:spPr bwMode="auto">
          <a:xfrm>
            <a:off x="5219700" y="1628775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AutoShape 47"/>
          <p:cNvSpPr>
            <a:spLocks noChangeArrowheads="1"/>
          </p:cNvSpPr>
          <p:nvPr/>
        </p:nvSpPr>
        <p:spPr bwMode="auto">
          <a:xfrm>
            <a:off x="4643438" y="2565400"/>
            <a:ext cx="508000" cy="263525"/>
          </a:xfrm>
          <a:prstGeom prst="triangle">
            <a:avLst>
              <a:gd name="adj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Rectangle 48"/>
          <p:cNvSpPr>
            <a:spLocks noChangeArrowheads="1"/>
          </p:cNvSpPr>
          <p:nvPr/>
        </p:nvSpPr>
        <p:spPr bwMode="auto">
          <a:xfrm>
            <a:off x="6226175" y="1412875"/>
            <a:ext cx="361950" cy="523875"/>
          </a:xfrm>
          <a:prstGeom prst="rect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AutoShape 49"/>
          <p:cNvSpPr>
            <a:spLocks noChangeArrowheads="1"/>
          </p:cNvSpPr>
          <p:nvPr/>
        </p:nvSpPr>
        <p:spPr bwMode="auto">
          <a:xfrm>
            <a:off x="2451100" y="1684338"/>
            <a:ext cx="508000" cy="263525"/>
          </a:xfrm>
          <a:prstGeom prst="triangle">
            <a:avLst>
              <a:gd name="adj" fmla="val 50000"/>
            </a:avLst>
          </a:prstGeom>
          <a:noFill/>
          <a:ln w="1908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2843213" y="3284538"/>
            <a:ext cx="542925" cy="449262"/>
          </a:xfrm>
          <a:prstGeom prst="ellipse">
            <a:avLst/>
          </a:prstGeom>
          <a:noFill/>
          <a:ln w="126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AutoShape 51"/>
          <p:cNvSpPr>
            <a:spLocks noChangeArrowheads="1"/>
          </p:cNvSpPr>
          <p:nvPr/>
        </p:nvSpPr>
        <p:spPr bwMode="auto">
          <a:xfrm>
            <a:off x="3416300" y="1652588"/>
            <a:ext cx="508000" cy="263525"/>
          </a:xfrm>
          <a:prstGeom prst="triangle">
            <a:avLst>
              <a:gd name="adj" fmla="val 50000"/>
            </a:avLst>
          </a:prstGeom>
          <a:noFill/>
          <a:ln w="19080" cap="rnd">
            <a:solidFill>
              <a:srgbClr val="000000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2195513" y="1268413"/>
            <a:ext cx="2016125" cy="1008062"/>
          </a:xfrm>
          <a:prstGeom prst="ellipse">
            <a:avLst/>
          </a:prstGeom>
          <a:noFill/>
          <a:ln w="936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Text Box 53"/>
          <p:cNvSpPr txBox="1">
            <a:spLocks noChangeArrowheads="1"/>
          </p:cNvSpPr>
          <p:nvPr/>
        </p:nvSpPr>
        <p:spPr bwMode="auto">
          <a:xfrm>
            <a:off x="179388" y="2162175"/>
            <a:ext cx="1944687" cy="46871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76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600">
                <a:solidFill>
                  <a:srgbClr val="000000"/>
                </a:solidFill>
              </a:rPr>
              <a:t>Adaptace na stávající </a:t>
            </a:r>
            <a:r>
              <a:rPr lang="cs-CZ" sz="1600" smtClean="0">
                <a:solidFill>
                  <a:srgbClr val="000000"/>
                </a:solidFill>
              </a:rPr>
              <a:t>struktury</a:t>
            </a:r>
            <a:endParaRPr lang="cs-CZ" sz="1600">
              <a:solidFill>
                <a:srgbClr val="000000"/>
              </a:solidFill>
            </a:endParaRPr>
          </a:p>
        </p:txBody>
      </p:sp>
      <p:cxnSp>
        <p:nvCxnSpPr>
          <p:cNvPr id="19510" name="AutoShape 54"/>
          <p:cNvCxnSpPr>
            <a:cxnSpLocks noChangeShapeType="1"/>
            <a:stCxn id="19508" idx="2"/>
            <a:endCxn id="19509" idx="0"/>
          </p:cNvCxnSpPr>
          <p:nvPr/>
        </p:nvCxnSpPr>
        <p:spPr bwMode="auto">
          <a:xfrm rot="10800000" flipV="1">
            <a:off x="1151733" y="1772443"/>
            <a:ext cx="1043781" cy="389731"/>
          </a:xfrm>
          <a:prstGeom prst="straightConnector1">
            <a:avLst/>
          </a:prstGeom>
          <a:noFill/>
          <a:ln w="9360">
            <a:solidFill>
              <a:srgbClr val="99CC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511" name="Oval 55"/>
          <p:cNvSpPr>
            <a:spLocks noChangeArrowheads="1"/>
          </p:cNvSpPr>
          <p:nvPr/>
        </p:nvSpPr>
        <p:spPr bwMode="auto">
          <a:xfrm>
            <a:off x="5940425" y="1196975"/>
            <a:ext cx="1079500" cy="936625"/>
          </a:xfrm>
          <a:prstGeom prst="ellipse">
            <a:avLst/>
          </a:prstGeom>
          <a:noFill/>
          <a:ln w="9360">
            <a:solidFill>
              <a:srgbClr val="99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Text Box 56"/>
          <p:cNvSpPr txBox="1">
            <a:spLocks noChangeArrowheads="1"/>
          </p:cNvSpPr>
          <p:nvPr/>
        </p:nvSpPr>
        <p:spPr bwMode="auto">
          <a:xfrm>
            <a:off x="7092950" y="2349500"/>
            <a:ext cx="1800225" cy="1017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76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600">
                <a:solidFill>
                  <a:srgbClr val="000000"/>
                </a:solidFill>
              </a:rPr>
              <a:t>Kvóta k zvyšování participace málo zastoupené skupiny</a:t>
            </a:r>
          </a:p>
        </p:txBody>
      </p:sp>
      <p:cxnSp>
        <p:nvCxnSpPr>
          <p:cNvPr id="19513" name="AutoShape 57"/>
          <p:cNvCxnSpPr>
            <a:cxnSpLocks noChangeShapeType="1"/>
          </p:cNvCxnSpPr>
          <p:nvPr/>
        </p:nvCxnSpPr>
        <p:spPr bwMode="auto">
          <a:xfrm>
            <a:off x="6804025" y="2060575"/>
            <a:ext cx="287338" cy="395288"/>
          </a:xfrm>
          <a:prstGeom prst="straightConnector1">
            <a:avLst/>
          </a:prstGeom>
          <a:noFill/>
          <a:ln w="9360">
            <a:solidFill>
              <a:srgbClr val="99CC00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9514" name="Text Box 58"/>
          <p:cNvSpPr txBox="1">
            <a:spLocks noChangeArrowheads="1"/>
          </p:cNvSpPr>
          <p:nvPr/>
        </p:nvSpPr>
        <p:spPr bwMode="auto">
          <a:xfrm>
            <a:off x="468313" y="5589588"/>
            <a:ext cx="4897437" cy="50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76000"/>
              </a:lnSpc>
              <a:spcBef>
                <a:spcPts val="11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>
                <a:solidFill>
                  <a:srgbClr val="000000"/>
                </a:solidFill>
              </a:rPr>
              <a:t>Nejedná se o </a:t>
            </a:r>
            <a:r>
              <a:rPr lang="cs-CZ" i="1">
                <a:solidFill>
                  <a:srgbClr val="000000"/>
                </a:solidFill>
              </a:rPr>
              <a:t>„převrácenou“ diskriminaci</a:t>
            </a:r>
            <a:r>
              <a:rPr lang="cs-CZ">
                <a:solidFill>
                  <a:srgbClr val="000000"/>
                </a:solidFill>
              </a:rPr>
              <a:t>!! – </a:t>
            </a:r>
            <a:br>
              <a:rPr lang="cs-CZ">
                <a:solidFill>
                  <a:srgbClr val="000000"/>
                </a:solidFill>
              </a:rPr>
            </a:br>
            <a:r>
              <a:rPr lang="cs-CZ">
                <a:solidFill>
                  <a:srgbClr val="000000"/>
                </a:solidFill>
              </a:rPr>
              <a:t>k tomu by se musely úplně převrátit struktury.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5508625" y="5661025"/>
            <a:ext cx="1939925" cy="355600"/>
            <a:chOff x="3470" y="3566"/>
            <a:chExt cx="1222" cy="224"/>
          </a:xfrm>
        </p:grpSpPr>
        <p:sp>
          <p:nvSpPr>
            <p:cNvPr id="19516" name="Line 60"/>
            <p:cNvSpPr>
              <a:spLocks noChangeShapeType="1"/>
            </p:cNvSpPr>
            <p:nvPr/>
          </p:nvSpPr>
          <p:spPr bwMode="auto">
            <a:xfrm>
              <a:off x="3470" y="3566"/>
              <a:ext cx="1222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17" name="Line 61"/>
            <p:cNvSpPr>
              <a:spLocks noChangeShapeType="1"/>
            </p:cNvSpPr>
            <p:nvPr/>
          </p:nvSpPr>
          <p:spPr bwMode="auto">
            <a:xfrm>
              <a:off x="3470" y="3566"/>
              <a:ext cx="1" cy="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18" name="Line 62"/>
            <p:cNvSpPr>
              <a:spLocks noChangeShapeType="1"/>
            </p:cNvSpPr>
            <p:nvPr/>
          </p:nvSpPr>
          <p:spPr bwMode="auto">
            <a:xfrm>
              <a:off x="4692" y="3566"/>
              <a:ext cx="1" cy="225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19" name="Line 63"/>
            <p:cNvSpPr>
              <a:spLocks noChangeShapeType="1"/>
            </p:cNvSpPr>
            <p:nvPr/>
          </p:nvSpPr>
          <p:spPr bwMode="auto">
            <a:xfrm>
              <a:off x="3470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0" name="Line 64"/>
            <p:cNvSpPr>
              <a:spLocks noChangeShapeType="1"/>
            </p:cNvSpPr>
            <p:nvPr/>
          </p:nvSpPr>
          <p:spPr bwMode="auto">
            <a:xfrm>
              <a:off x="3606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1" name="Line 65"/>
            <p:cNvSpPr>
              <a:spLocks noChangeShapeType="1"/>
            </p:cNvSpPr>
            <p:nvPr/>
          </p:nvSpPr>
          <p:spPr bwMode="auto">
            <a:xfrm>
              <a:off x="3742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2" name="Line 66"/>
            <p:cNvSpPr>
              <a:spLocks noChangeShapeType="1"/>
            </p:cNvSpPr>
            <p:nvPr/>
          </p:nvSpPr>
          <p:spPr bwMode="auto">
            <a:xfrm>
              <a:off x="3878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3" name="Line 67"/>
            <p:cNvSpPr>
              <a:spLocks noChangeShapeType="1"/>
            </p:cNvSpPr>
            <p:nvPr/>
          </p:nvSpPr>
          <p:spPr bwMode="auto">
            <a:xfrm>
              <a:off x="3606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4" name="Line 68"/>
            <p:cNvSpPr>
              <a:spLocks noChangeShapeType="1"/>
            </p:cNvSpPr>
            <p:nvPr/>
          </p:nvSpPr>
          <p:spPr bwMode="auto">
            <a:xfrm>
              <a:off x="3742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5" name="Line 69"/>
            <p:cNvSpPr>
              <a:spLocks noChangeShapeType="1"/>
            </p:cNvSpPr>
            <p:nvPr/>
          </p:nvSpPr>
          <p:spPr bwMode="auto">
            <a:xfrm>
              <a:off x="4285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6" name="Line 70"/>
            <p:cNvSpPr>
              <a:spLocks noChangeShapeType="1"/>
            </p:cNvSpPr>
            <p:nvPr/>
          </p:nvSpPr>
          <p:spPr bwMode="auto">
            <a:xfrm>
              <a:off x="4420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7" name="Line 71"/>
            <p:cNvSpPr>
              <a:spLocks noChangeShapeType="1"/>
            </p:cNvSpPr>
            <p:nvPr/>
          </p:nvSpPr>
          <p:spPr bwMode="auto">
            <a:xfrm>
              <a:off x="4149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8" name="Line 72"/>
            <p:cNvSpPr>
              <a:spLocks noChangeShapeType="1"/>
            </p:cNvSpPr>
            <p:nvPr/>
          </p:nvSpPr>
          <p:spPr bwMode="auto">
            <a:xfrm>
              <a:off x="4285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29" name="Line 73"/>
            <p:cNvSpPr>
              <a:spLocks noChangeShapeType="1"/>
            </p:cNvSpPr>
            <p:nvPr/>
          </p:nvSpPr>
          <p:spPr bwMode="auto">
            <a:xfrm>
              <a:off x="4014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30" name="Line 74"/>
            <p:cNvSpPr>
              <a:spLocks noChangeShapeType="1"/>
            </p:cNvSpPr>
            <p:nvPr/>
          </p:nvSpPr>
          <p:spPr bwMode="auto">
            <a:xfrm>
              <a:off x="4149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31" name="Line 75"/>
            <p:cNvSpPr>
              <a:spLocks noChangeShapeType="1"/>
            </p:cNvSpPr>
            <p:nvPr/>
          </p:nvSpPr>
          <p:spPr bwMode="auto">
            <a:xfrm>
              <a:off x="3878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32" name="Line 76"/>
            <p:cNvSpPr>
              <a:spLocks noChangeShapeType="1"/>
            </p:cNvSpPr>
            <p:nvPr/>
          </p:nvSpPr>
          <p:spPr bwMode="auto">
            <a:xfrm>
              <a:off x="4014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33" name="Line 77"/>
            <p:cNvSpPr>
              <a:spLocks noChangeShapeType="1"/>
            </p:cNvSpPr>
            <p:nvPr/>
          </p:nvSpPr>
          <p:spPr bwMode="auto">
            <a:xfrm>
              <a:off x="4556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34" name="Line 78"/>
            <p:cNvSpPr>
              <a:spLocks noChangeShapeType="1"/>
            </p:cNvSpPr>
            <p:nvPr/>
          </p:nvSpPr>
          <p:spPr bwMode="auto">
            <a:xfrm>
              <a:off x="4420" y="3700"/>
              <a:ext cx="13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35" name="Line 79"/>
            <p:cNvSpPr>
              <a:spLocks noChangeShapeType="1"/>
            </p:cNvSpPr>
            <p:nvPr/>
          </p:nvSpPr>
          <p:spPr bwMode="auto">
            <a:xfrm>
              <a:off x="4556" y="3700"/>
              <a:ext cx="1" cy="90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83" grpId="0" animBg="1"/>
      <p:bldP spid="19484" grpId="0" animBg="1"/>
      <p:bldP spid="19485" grpId="0" animBg="1"/>
      <p:bldP spid="19486" grpId="0" animBg="1"/>
      <p:bldP spid="19487" grpId="0" animBg="1"/>
      <p:bldP spid="19488" grpId="0" animBg="1"/>
      <p:bldP spid="19489" grpId="0" animBg="1"/>
      <p:bldP spid="19490" grpId="0" animBg="1"/>
      <p:bldP spid="19491" grpId="0" animBg="1"/>
      <p:bldP spid="19492" grpId="0" animBg="1"/>
      <p:bldP spid="19493" grpId="0" animBg="1"/>
      <p:bldP spid="19494" grpId="0" animBg="1"/>
      <p:bldP spid="19495" grpId="0" animBg="1"/>
      <p:bldP spid="19496" grpId="0" animBg="1"/>
      <p:bldP spid="19497" grpId="0" animBg="1"/>
      <p:bldP spid="19498" grpId="0" animBg="1"/>
      <p:bldP spid="19499" grpId="0" animBg="1"/>
      <p:bldP spid="19500" grpId="0" animBg="1"/>
      <p:bldP spid="19501" grpId="0" animBg="1"/>
      <p:bldP spid="19502" grpId="0" animBg="1"/>
      <p:bldP spid="19503" grpId="0" animBg="1"/>
      <p:bldP spid="19504" grpId="0" animBg="1"/>
      <p:bldP spid="19504" grpId="1" animBg="1"/>
      <p:bldP spid="19505" grpId="0" animBg="1"/>
      <p:bldP spid="19506" grpId="0" animBg="1"/>
      <p:bldP spid="19507" grpId="0" animBg="1"/>
      <p:bldP spid="19508" grpId="0" animBg="1"/>
      <p:bldP spid="195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Genderová nerovnost v odměňování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Ženy dosahují nižších příjmů než muži</a:t>
            </a:r>
          </a:p>
          <a:p>
            <a:r>
              <a:rPr lang="cs-CZ" smtClean="0"/>
              <a:t>V průměru ženy dosahují 74% příjmu mužů, největší rozdíl je u žen s magisterským vysokoškolským vzděláním – dosahují pouze 68% příjmu mužských kolegů</a:t>
            </a:r>
          </a:p>
          <a:p>
            <a:r>
              <a:rPr lang="cs-CZ" smtClean="0"/>
              <a:t>A příčiny?</a:t>
            </a:r>
          </a:p>
          <a:p>
            <a:pPr>
              <a:buFont typeface="Courier New" pitchFamily="49" charset="0"/>
              <a:buChar char="o"/>
            </a:pPr>
            <a:r>
              <a:rPr lang="cs-CZ" smtClean="0"/>
              <a:t>Segregace na trhu práce – přímá a nepřímá diskriminace</a:t>
            </a:r>
          </a:p>
          <a:p>
            <a:pPr>
              <a:buFont typeface="Courier New" pitchFamily="49" charset="0"/>
              <a:buChar char="o"/>
            </a:pPr>
            <a:r>
              <a:rPr lang="cs-CZ" smtClean="0"/>
              <a:t>Genderové stereotypy - muži jsou schopnější, průbojnější, musí živit rodinu X ženy se nemohou plně věnovat práci, vždyť mají rodinu a stejně to přece nechtějí…</a:t>
            </a:r>
          </a:p>
          <a:p>
            <a:pPr>
              <a:buFont typeface="Courier New" pitchFamily="49" charset="0"/>
              <a:buChar char="o"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Genderová nerovnost v odměňování</a:t>
            </a:r>
            <a:endParaRPr lang="en-US"/>
          </a:p>
        </p:txBody>
      </p:sp>
      <p:pic>
        <p:nvPicPr>
          <p:cNvPr id="4" name="Zástupný symbol pro obsah 3" descr="gender pay gap 2011.bmp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452369"/>
            <a:ext cx="8643998" cy="474076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Skleněný strop, skleněný výtah</a:t>
            </a:r>
            <a:endParaRPr lang="en-US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endParaRPr lang="cs-CZ" smtClean="0">
              <a:hlinkClick r:id="rId2"/>
            </a:endParaRPr>
          </a:p>
          <a:p>
            <a:r>
              <a:rPr lang="en-US" smtClean="0">
                <a:hlinkClick r:id="rId3"/>
              </a:rPr>
              <a:t>https</a:t>
            </a:r>
            <a:r>
              <a:rPr lang="en-US" smtClean="0">
                <a:hlinkClick r:id="rId3"/>
              </a:rPr>
              <a:t>://</a:t>
            </a:r>
            <a:r>
              <a:rPr lang="en-US" smtClean="0">
                <a:hlinkClick r:id="rId3"/>
              </a:rPr>
              <a:t>www.youtube.com/watch?v=PQnyoeWilGM&amp;feature=BFa&amp;list=UUWjuzMotnte6jvpwhCfuwLA</a:t>
            </a:r>
            <a:endParaRPr lang="cs-CZ" smtClean="0"/>
          </a:p>
          <a:p>
            <a:r>
              <a:rPr lang="cs-CZ" smtClean="0"/>
              <a:t>Sklěněný strop – setkávají se s ním ženy při pracovním postupu, neviditelné bariéry, které je udržují na nižších pozicích řízení =&gt; jednou z příčin je nepřímá diskriminace</a:t>
            </a:r>
          </a:p>
        </p:txBody>
      </p:sp>
      <p:pic>
        <p:nvPicPr>
          <p:cNvPr id="7" name="Zástupný symbol pro obsah 6" descr="A058-00053_Architectural_detail_of_a_glass_lift_tower_Reina_Sofai_Museum_Madrid_Spain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643570" y="3212791"/>
            <a:ext cx="2006184" cy="3018152"/>
          </a:xfrm>
        </p:spPr>
      </p:pic>
      <p:sp>
        <p:nvSpPr>
          <p:cNvPr id="8" name="Obdélník 7"/>
          <p:cNvSpPr/>
          <p:nvPr/>
        </p:nvSpPr>
        <p:spPr>
          <a:xfrm>
            <a:off x="4714876" y="1714488"/>
            <a:ext cx="42148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mtClean="0"/>
              <a:t>Skleněný výtah – muži jsou v profesích dominovaných ženami povyšováni snáze a rychleji než odpovídá jejich vzdělání a praxi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Kam se obrátit při diskriminaci?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>
                <a:hlinkClick r:id="rId2"/>
              </a:rPr>
              <a:t>http://www.</a:t>
            </a:r>
            <a:r>
              <a:rPr lang="cs-CZ" err="1" smtClean="0">
                <a:hlinkClick r:id="rId2"/>
              </a:rPr>
              <a:t>rovneprilezitosti.cz</a:t>
            </a:r>
            <a:r>
              <a:rPr lang="cs-CZ" smtClean="0">
                <a:hlinkClick r:id="rId2"/>
              </a:rPr>
              <a:t>/?</a:t>
            </a:r>
            <a:r>
              <a:rPr lang="cs-CZ" smtClean="0">
                <a:hlinkClick r:id="rId2"/>
              </a:rPr>
              <a:t>poradna=open</a:t>
            </a:r>
            <a:endParaRPr lang="cs-CZ" smtClean="0"/>
          </a:p>
          <a:p>
            <a:pPr>
              <a:buNone/>
            </a:pPr>
            <a:r>
              <a:rPr lang="cs-CZ" smtClean="0"/>
              <a:t>Bezplatná právní poradna Gender </a:t>
            </a:r>
            <a:r>
              <a:rPr lang="cs-CZ" smtClean="0"/>
              <a:t>Studies</a:t>
            </a:r>
            <a:endParaRPr lang="cs-CZ" smtClean="0"/>
          </a:p>
          <a:p>
            <a:r>
              <a:rPr lang="cs-CZ" smtClean="0">
                <a:hlinkClick r:id="rId3"/>
              </a:rPr>
              <a:t>http</a:t>
            </a:r>
            <a:r>
              <a:rPr lang="cs-CZ" smtClean="0">
                <a:hlinkClick r:id="rId3"/>
              </a:rPr>
              <a:t>://www.</a:t>
            </a:r>
            <a:r>
              <a:rPr lang="cs-CZ" err="1" smtClean="0">
                <a:hlinkClick r:id="rId3"/>
              </a:rPr>
              <a:t>suip.cz</a:t>
            </a:r>
            <a:r>
              <a:rPr lang="cs-CZ" smtClean="0">
                <a:hlinkClick r:id="rId3"/>
              </a:rPr>
              <a:t>/oip09</a:t>
            </a:r>
            <a:r>
              <a:rPr lang="cs-CZ" smtClean="0">
                <a:hlinkClick r:id="rId3"/>
              </a:rPr>
              <a:t>/</a:t>
            </a:r>
            <a:endParaRPr lang="cs-CZ" smtClean="0"/>
          </a:p>
          <a:p>
            <a:pPr>
              <a:buNone/>
            </a:pPr>
            <a:r>
              <a:rPr lang="cs-CZ" smtClean="0"/>
              <a:t>Státní úřad inspekce práce</a:t>
            </a:r>
            <a:endParaRPr lang="cs-CZ" smtClean="0">
              <a:hlinkClick r:id="rId4"/>
            </a:endParaRPr>
          </a:p>
          <a:p>
            <a:r>
              <a:rPr lang="cs-CZ" smtClean="0">
                <a:hlinkClick r:id="rId4"/>
              </a:rPr>
              <a:t>http</a:t>
            </a:r>
            <a:r>
              <a:rPr lang="cs-CZ" smtClean="0">
                <a:hlinkClick r:id="rId4"/>
              </a:rPr>
              <a:t>://www.ochrance.</a:t>
            </a:r>
            <a:r>
              <a:rPr lang="cs-CZ" err="1" smtClean="0">
                <a:hlinkClick r:id="rId4"/>
              </a:rPr>
              <a:t>cz</a:t>
            </a:r>
            <a:r>
              <a:rPr lang="cs-CZ" smtClean="0">
                <a:hlinkClick r:id="rId4"/>
              </a:rPr>
              <a:t>/</a:t>
            </a:r>
            <a:endParaRPr lang="cs-CZ" smtClean="0"/>
          </a:p>
          <a:p>
            <a:pPr>
              <a:buNone/>
            </a:pPr>
            <a:r>
              <a:rPr lang="cs-CZ" smtClean="0"/>
              <a:t>Ombudsman: Veřejný ochránce práv</a:t>
            </a:r>
          </a:p>
          <a:p>
            <a:pPr>
              <a:buNone/>
            </a:pPr>
            <a:r>
              <a:rPr lang="cs-CZ" smtClean="0"/>
              <a:t>Další odkazy:</a:t>
            </a:r>
          </a:p>
          <a:p>
            <a:r>
              <a:rPr lang="cs-CZ" sz="3200" smtClean="0">
                <a:hlinkClick r:id="rId5"/>
              </a:rPr>
              <a:t>www.nesehnuti.cz</a:t>
            </a:r>
            <a:endParaRPr lang="cs-CZ" sz="3200" smtClean="0"/>
          </a:p>
          <a:p>
            <a:r>
              <a:rPr lang="cs-CZ" sz="3200" smtClean="0">
                <a:hlinkClick r:id="rId6"/>
              </a:rPr>
              <a:t>www.zenskaprava.cz</a:t>
            </a:r>
            <a:endParaRPr lang="cs-CZ" sz="3200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Genderová rovnost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58" y="1357298"/>
            <a:ext cx="4038600" cy="4681728"/>
          </a:xfrm>
        </p:spPr>
        <p:txBody>
          <a:bodyPr>
            <a:normAutofit/>
          </a:bodyPr>
          <a:lstStyle/>
          <a:p>
            <a:pPr marL="341313" indent="-341313">
              <a:lnSpc>
                <a:spcPct val="90000"/>
              </a:lnSpc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800" smtClean="0"/>
              <a:t>Čeho vůbec chceme dosáhnout?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sz="2400" smtClean="0"/>
              <a:t>Genderová rovnost ≠ genderová stejnost</a:t>
            </a:r>
          </a:p>
          <a:p>
            <a:pPr marL="741363" lvl="1" indent="-284163">
              <a:lnSpc>
                <a:spcPct val="9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400" smtClean="0"/>
          </a:p>
          <a:p>
            <a:endParaRPr lang="en-US"/>
          </a:p>
        </p:txBody>
      </p:sp>
      <p:pic>
        <p:nvPicPr>
          <p:cNvPr id="7" name="Zástupný symbol pro obsah 6" descr="vahy_velk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58" y="3429000"/>
            <a:ext cx="3861514" cy="2286016"/>
          </a:xfrm>
        </p:spPr>
      </p:pic>
      <p:sp>
        <p:nvSpPr>
          <p:cNvPr id="9" name="Obdélník 8"/>
          <p:cNvSpPr/>
          <p:nvPr/>
        </p:nvSpPr>
        <p:spPr>
          <a:xfrm>
            <a:off x="4572000" y="1785926"/>
            <a:ext cx="4572000" cy="38200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38138" indent="-338138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cs-CZ" sz="2000" smtClean="0"/>
              <a:t>Tři základní přístupy k analýze genderových nerovností a k jejímu (politickému) řešení</a:t>
            </a:r>
          </a:p>
          <a:p>
            <a:pPr marL="738188" lvl="1" indent="-280988">
              <a:lnSpc>
                <a:spcPct val="90000"/>
              </a:lnSpc>
              <a:spcBef>
                <a:spcPts val="500"/>
              </a:spcBef>
              <a:buFont typeface="Arial" charset="0"/>
              <a:buChar char="–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cs-CZ" b="1"/>
              <a:t>Rovnost</a:t>
            </a:r>
            <a:r>
              <a:rPr lang="cs-CZ"/>
              <a:t> (omezená na stejnost)</a:t>
            </a:r>
            <a:r>
              <a:rPr lang="ar-SA"/>
              <a:t>‏</a:t>
            </a:r>
            <a:r>
              <a:rPr lang="cs-CZ"/>
              <a:t>: rovné zacházení – rovnost de iure</a:t>
            </a:r>
          </a:p>
          <a:p>
            <a:pPr marL="738188" lvl="1" indent="-280988">
              <a:lnSpc>
                <a:spcPct val="90000"/>
              </a:lnSpc>
              <a:spcBef>
                <a:spcPts val="500"/>
              </a:spcBef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cs-CZ"/>
          </a:p>
          <a:p>
            <a:pPr marL="738188" lvl="1" indent="-280988">
              <a:lnSpc>
                <a:spcPct val="90000"/>
              </a:lnSpc>
              <a:spcBef>
                <a:spcPts val="500"/>
              </a:spcBef>
              <a:buFont typeface="Arial" charset="0"/>
              <a:buChar char="–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cs-CZ" b="1"/>
              <a:t>Diference</a:t>
            </a:r>
            <a:r>
              <a:rPr lang="cs-CZ"/>
              <a:t>: rovné příležitosti (popřípadě) rovnost de facto (výsledky)</a:t>
            </a:r>
          </a:p>
          <a:p>
            <a:pPr marL="738188" lvl="1" indent="-280988">
              <a:lnSpc>
                <a:spcPct val="90000"/>
              </a:lnSpc>
              <a:spcBef>
                <a:spcPts val="500"/>
              </a:spcBef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cs-CZ"/>
          </a:p>
          <a:p>
            <a:pPr marL="738188" lvl="1" indent="-280988">
              <a:lnSpc>
                <a:spcPct val="90000"/>
              </a:lnSpc>
              <a:spcBef>
                <a:spcPts val="500"/>
              </a:spcBef>
              <a:buFont typeface="Arial" charset="0"/>
              <a:buChar char="–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cs-CZ" b="1"/>
              <a:t>Transformace</a:t>
            </a:r>
            <a:r>
              <a:rPr lang="cs-CZ"/>
              <a:t>: rovnost mužů a žen, genderová rovnost </a:t>
            </a:r>
            <a:br>
              <a:rPr lang="cs-CZ"/>
            </a:br>
            <a:endParaRPr lang="cs-CZ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Genderové stereotypy</a:t>
            </a:r>
            <a:endParaRPr lang="en-US"/>
          </a:p>
        </p:txBody>
      </p:sp>
      <p:pic>
        <p:nvPicPr>
          <p:cNvPr id="4" name="Zástupný symbol pro obsah 3" descr="gender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571736" y="4071942"/>
            <a:ext cx="4071966" cy="2221992"/>
          </a:xfrm>
        </p:spPr>
      </p:pic>
      <p:sp>
        <p:nvSpPr>
          <p:cNvPr id="5" name="Obdélník 4"/>
          <p:cNvSpPr/>
          <p:nvPr/>
        </p:nvSpPr>
        <p:spPr>
          <a:xfrm>
            <a:off x="214282" y="1714488"/>
            <a:ext cx="86439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smtClean="0"/>
              <a:t>Stereotypy jsou šablonovité představy o vlastnostech, které nemusí být spojené s přímou zkušeností, ale jsou předávány tradicí a kulturou -&gt; rychlá orientace ve světě</a:t>
            </a:r>
          </a:p>
          <a:p>
            <a:pPr>
              <a:buFont typeface="Arial" pitchFamily="34" charset="0"/>
              <a:buChar char="•"/>
            </a:pPr>
            <a:r>
              <a:rPr lang="cs-CZ" sz="2400" smtClean="0"/>
              <a:t>Genderové stereotypy jsou zjednodušující představy o mužích a ženách a jejich vlastnostech</a:t>
            </a:r>
          </a:p>
          <a:p>
            <a:pPr>
              <a:buFont typeface="Arial" pitchFamily="34" charset="0"/>
              <a:buChar char="•"/>
            </a:pPr>
            <a:r>
              <a:rPr lang="cs-CZ" sz="2400" smtClean="0"/>
              <a:t>Proč jsou v pracovní rovině škodlivé?</a:t>
            </a:r>
            <a:endParaRPr lang="cs-CZ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Diskriminace v zaměstnání na základě pohlaví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err="1" smtClean="0"/>
              <a:t>Diskriminace</a:t>
            </a:r>
            <a:r>
              <a:rPr lang="cs-CZ" smtClean="0"/>
              <a:t> </a:t>
            </a:r>
            <a:r>
              <a:rPr lang="en-US" err="1" smtClean="0"/>
              <a:t>žen</a:t>
            </a:r>
            <a:r>
              <a:rPr lang="cs-CZ" smtClean="0"/>
              <a:t> </a:t>
            </a:r>
            <a:r>
              <a:rPr lang="en-US" err="1" smtClean="0"/>
              <a:t>zahrnuje</a:t>
            </a:r>
            <a:r>
              <a:rPr lang="en-US" smtClean="0"/>
              <a:t> </a:t>
            </a:r>
            <a:r>
              <a:rPr lang="en-US" err="1" smtClean="0"/>
              <a:t>jakýkoliv</a:t>
            </a:r>
            <a:r>
              <a:rPr lang="en-US" smtClean="0"/>
              <a:t> </a:t>
            </a:r>
            <a:r>
              <a:rPr lang="en-US" err="1" smtClean="0"/>
              <a:t>rozdíl</a:t>
            </a:r>
            <a:r>
              <a:rPr lang="en-US" smtClean="0"/>
              <a:t>, </a:t>
            </a:r>
            <a:r>
              <a:rPr lang="en-US" err="1" smtClean="0"/>
              <a:t>vyloučení</a:t>
            </a:r>
            <a:r>
              <a:rPr lang="en-US" smtClean="0"/>
              <a:t> </a:t>
            </a:r>
            <a:r>
              <a:rPr lang="en-US" err="1" smtClean="0"/>
              <a:t>či</a:t>
            </a:r>
            <a:r>
              <a:rPr lang="cs-CZ" smtClean="0"/>
              <a:t> </a:t>
            </a:r>
            <a:r>
              <a:rPr lang="en-US" err="1" smtClean="0"/>
              <a:t>omezení</a:t>
            </a:r>
            <a:r>
              <a:rPr lang="en-US" smtClean="0"/>
              <a:t> </a:t>
            </a:r>
            <a:r>
              <a:rPr lang="en-US" err="1" smtClean="0"/>
              <a:t>na</a:t>
            </a:r>
            <a:r>
              <a:rPr lang="en-US" smtClean="0"/>
              <a:t> </a:t>
            </a:r>
            <a:r>
              <a:rPr lang="en-US" err="1" smtClean="0"/>
              <a:t>základě</a:t>
            </a:r>
            <a:r>
              <a:rPr lang="en-US" smtClean="0"/>
              <a:t> </a:t>
            </a:r>
            <a:r>
              <a:rPr lang="en-US" err="1" smtClean="0"/>
              <a:t>příslušnosti</a:t>
            </a:r>
            <a:r>
              <a:rPr lang="en-US" smtClean="0"/>
              <a:t> k </a:t>
            </a:r>
            <a:r>
              <a:rPr lang="en-US" err="1" smtClean="0"/>
              <a:t>ženskému</a:t>
            </a:r>
            <a:r>
              <a:rPr lang="en-US" smtClean="0"/>
              <a:t> </a:t>
            </a:r>
            <a:r>
              <a:rPr lang="en-US" err="1" smtClean="0"/>
              <a:t>pohlaví</a:t>
            </a:r>
            <a:r>
              <a:rPr lang="en-US" smtClean="0"/>
              <a:t>, </a:t>
            </a:r>
            <a:r>
              <a:rPr lang="en-US" err="1" smtClean="0"/>
              <a:t>čímž</a:t>
            </a:r>
            <a:r>
              <a:rPr lang="en-US" smtClean="0"/>
              <a:t> </a:t>
            </a:r>
            <a:r>
              <a:rPr lang="en-US" smtClean="0"/>
              <a:t>je</a:t>
            </a:r>
            <a:r>
              <a:rPr lang="cs-CZ" smtClean="0"/>
              <a:t> </a:t>
            </a:r>
            <a:r>
              <a:rPr lang="en-US" err="1" smtClean="0"/>
              <a:t>omezena</a:t>
            </a:r>
            <a:r>
              <a:rPr lang="en-US" smtClean="0"/>
              <a:t> </a:t>
            </a:r>
            <a:r>
              <a:rPr lang="en-US" err="1" smtClean="0"/>
              <a:t>možnost</a:t>
            </a:r>
            <a:r>
              <a:rPr lang="en-US" smtClean="0"/>
              <a:t> </a:t>
            </a:r>
            <a:r>
              <a:rPr lang="en-US" err="1" smtClean="0"/>
              <a:t>žen</a:t>
            </a:r>
            <a:r>
              <a:rPr lang="en-US" smtClean="0"/>
              <a:t> </a:t>
            </a:r>
            <a:r>
              <a:rPr lang="en-US" err="1" smtClean="0"/>
              <a:t>uplatnit</a:t>
            </a:r>
            <a:r>
              <a:rPr lang="en-US" smtClean="0"/>
              <a:t> </a:t>
            </a:r>
            <a:r>
              <a:rPr lang="en-US" err="1" smtClean="0"/>
              <a:t>práva</a:t>
            </a:r>
            <a:r>
              <a:rPr lang="en-US" smtClean="0"/>
              <a:t> </a:t>
            </a:r>
            <a:r>
              <a:rPr lang="en-US" err="1" smtClean="0"/>
              <a:t>na</a:t>
            </a:r>
            <a:r>
              <a:rPr lang="en-US" smtClean="0"/>
              <a:t> </a:t>
            </a:r>
            <a:r>
              <a:rPr lang="en-US" err="1" smtClean="0"/>
              <a:t>základě</a:t>
            </a:r>
            <a:r>
              <a:rPr lang="en-US" smtClean="0"/>
              <a:t> </a:t>
            </a:r>
            <a:r>
              <a:rPr lang="en-US" err="1" smtClean="0"/>
              <a:t>rovných</a:t>
            </a:r>
            <a:r>
              <a:rPr lang="en-US" smtClean="0"/>
              <a:t> </a:t>
            </a:r>
            <a:r>
              <a:rPr lang="en-US" err="1" smtClean="0"/>
              <a:t>podmíneks</a:t>
            </a:r>
            <a:r>
              <a:rPr lang="en-US" smtClean="0"/>
              <a:t> </a:t>
            </a:r>
            <a:r>
              <a:rPr lang="en-US" err="1" smtClean="0"/>
              <a:t>muži</a:t>
            </a:r>
            <a:r>
              <a:rPr lang="en-US" smtClean="0"/>
              <a:t>.</a:t>
            </a:r>
            <a:endParaRPr lang="cs-CZ" smtClean="0"/>
          </a:p>
          <a:p>
            <a:pPr algn="just"/>
            <a:endParaRPr lang="en-US" smtClean="0"/>
          </a:p>
          <a:p>
            <a:pPr algn="just"/>
            <a:r>
              <a:rPr lang="en-US" err="1" smtClean="0"/>
              <a:t>Za</a:t>
            </a:r>
            <a:r>
              <a:rPr lang="en-US" smtClean="0"/>
              <a:t> </a:t>
            </a:r>
            <a:r>
              <a:rPr lang="en-US" err="1" smtClean="0"/>
              <a:t>diskriminaci</a:t>
            </a:r>
            <a:r>
              <a:rPr lang="en-US" smtClean="0"/>
              <a:t> z </a:t>
            </a:r>
            <a:r>
              <a:rPr lang="en-US" err="1" smtClean="0"/>
              <a:t>důvodu</a:t>
            </a:r>
            <a:r>
              <a:rPr lang="en-US" smtClean="0"/>
              <a:t> </a:t>
            </a:r>
            <a:r>
              <a:rPr lang="en-US" err="1" smtClean="0"/>
              <a:t>pohlaví</a:t>
            </a:r>
            <a:r>
              <a:rPr lang="en-US" smtClean="0"/>
              <a:t> se </a:t>
            </a:r>
            <a:r>
              <a:rPr lang="en-US" err="1" smtClean="0"/>
              <a:t>považuje</a:t>
            </a:r>
            <a:r>
              <a:rPr lang="en-US" smtClean="0"/>
              <a:t> </a:t>
            </a:r>
            <a:r>
              <a:rPr lang="en-US" err="1" smtClean="0"/>
              <a:t>i</a:t>
            </a:r>
            <a:r>
              <a:rPr lang="en-US" smtClean="0"/>
              <a:t> </a:t>
            </a:r>
            <a:r>
              <a:rPr lang="en-US" err="1" smtClean="0"/>
              <a:t>diskriminace</a:t>
            </a:r>
            <a:r>
              <a:rPr lang="cs-CZ" smtClean="0"/>
              <a:t> </a:t>
            </a:r>
            <a:r>
              <a:rPr lang="en-US" smtClean="0"/>
              <a:t>z </a:t>
            </a:r>
            <a:r>
              <a:rPr lang="en-US" err="1" smtClean="0"/>
              <a:t>důvodu</a:t>
            </a:r>
            <a:r>
              <a:rPr lang="en-US" smtClean="0"/>
              <a:t> </a:t>
            </a:r>
            <a:r>
              <a:rPr lang="en-US" err="1" smtClean="0"/>
              <a:t>těhotenství</a:t>
            </a:r>
            <a:r>
              <a:rPr lang="en-US" smtClean="0"/>
              <a:t> </a:t>
            </a:r>
            <a:r>
              <a:rPr lang="en-US" err="1" smtClean="0"/>
              <a:t>nebo</a:t>
            </a:r>
            <a:r>
              <a:rPr lang="en-US" smtClean="0"/>
              <a:t> </a:t>
            </a:r>
            <a:r>
              <a:rPr lang="en-US" err="1" smtClean="0"/>
              <a:t>mateřství</a:t>
            </a:r>
            <a:r>
              <a:rPr lang="en-US" smtClean="0"/>
              <a:t>.</a:t>
            </a:r>
            <a:endParaRPr lang="cs-CZ" smtClean="0"/>
          </a:p>
          <a:p>
            <a:pPr algn="just"/>
            <a:endParaRPr lang="cs-CZ" smtClean="0"/>
          </a:p>
          <a:p>
            <a:pPr algn="just"/>
            <a:r>
              <a:rPr lang="en-US" smtClean="0">
                <a:hlinkClick r:id="rId2"/>
              </a:rPr>
              <a:t>https://www.youtube.com/watch?v=Lp5XBI1Xixk&amp;list=UUWjuzMotnte6jvpwhCfuwLA&amp;index=12&amp;feature=plcp</a:t>
            </a:r>
            <a:endParaRPr lang="cs-CZ" smtClean="0"/>
          </a:p>
          <a:p>
            <a:pPr algn="just"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Co všechno je diskriminací?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err="1" smtClean="0"/>
              <a:t>Antidiskriminační</a:t>
            </a:r>
            <a:r>
              <a:rPr lang="en-US" smtClean="0"/>
              <a:t> </a:t>
            </a:r>
            <a:r>
              <a:rPr lang="en-US" err="1" smtClean="0"/>
              <a:t>právo</a:t>
            </a:r>
            <a:r>
              <a:rPr lang="en-US" smtClean="0"/>
              <a:t> </a:t>
            </a:r>
            <a:r>
              <a:rPr lang="en-US" err="1" smtClean="0"/>
              <a:t>Evropské</a:t>
            </a:r>
            <a:r>
              <a:rPr lang="en-US" smtClean="0"/>
              <a:t> </a:t>
            </a:r>
            <a:r>
              <a:rPr lang="en-US" err="1" smtClean="0"/>
              <a:t>unie</a:t>
            </a:r>
            <a:r>
              <a:rPr lang="en-US" smtClean="0"/>
              <a:t> </a:t>
            </a:r>
            <a:r>
              <a:rPr lang="en-US" err="1" smtClean="0"/>
              <a:t>vymezuje</a:t>
            </a:r>
            <a:r>
              <a:rPr lang="en-US" smtClean="0"/>
              <a:t> </a:t>
            </a:r>
            <a:r>
              <a:rPr lang="en-US" err="1" smtClean="0"/>
              <a:t>tyto</a:t>
            </a:r>
            <a:r>
              <a:rPr lang="en-US" smtClean="0"/>
              <a:t> </a:t>
            </a:r>
            <a:r>
              <a:rPr lang="en-US" b="1" err="1" smtClean="0"/>
              <a:t>druhy</a:t>
            </a:r>
            <a:r>
              <a:rPr lang="cs-CZ" b="1" smtClean="0"/>
              <a:t> </a:t>
            </a:r>
            <a:r>
              <a:rPr lang="en-US" b="1" err="1" smtClean="0"/>
              <a:t>diskriminace</a:t>
            </a:r>
            <a:r>
              <a:rPr lang="en-US" b="1" smtClean="0"/>
              <a:t>:</a:t>
            </a:r>
          </a:p>
          <a:p>
            <a:pPr>
              <a:buNone/>
            </a:pPr>
            <a:r>
              <a:rPr lang="en-US" smtClean="0"/>
              <a:t>• </a:t>
            </a:r>
            <a:r>
              <a:rPr lang="en-US" err="1" smtClean="0"/>
              <a:t>Přímá</a:t>
            </a:r>
            <a:r>
              <a:rPr lang="en-US" smtClean="0"/>
              <a:t> </a:t>
            </a:r>
            <a:r>
              <a:rPr lang="en-US" err="1" smtClean="0"/>
              <a:t>diskriminace</a:t>
            </a:r>
            <a:endParaRPr lang="en-US" smtClean="0"/>
          </a:p>
          <a:p>
            <a:pPr>
              <a:buNone/>
            </a:pPr>
            <a:r>
              <a:rPr lang="en-US" smtClean="0"/>
              <a:t>• </a:t>
            </a:r>
            <a:r>
              <a:rPr lang="en-US" err="1" smtClean="0"/>
              <a:t>Nepřímá</a:t>
            </a:r>
            <a:r>
              <a:rPr lang="en-US" smtClean="0"/>
              <a:t> </a:t>
            </a:r>
            <a:r>
              <a:rPr lang="en-US" err="1" smtClean="0"/>
              <a:t>diskriminace</a:t>
            </a:r>
            <a:endParaRPr lang="en-US" smtClean="0"/>
          </a:p>
          <a:p>
            <a:pPr>
              <a:buNone/>
            </a:pPr>
            <a:r>
              <a:rPr lang="en-US" smtClean="0"/>
              <a:t>• </a:t>
            </a:r>
            <a:r>
              <a:rPr lang="en-US" err="1" smtClean="0"/>
              <a:t>Obtěžování</a:t>
            </a:r>
            <a:endParaRPr lang="en-US" smtClean="0"/>
          </a:p>
          <a:p>
            <a:pPr>
              <a:buNone/>
            </a:pPr>
            <a:r>
              <a:rPr lang="en-US" smtClean="0"/>
              <a:t>• </a:t>
            </a:r>
            <a:r>
              <a:rPr lang="en-US" err="1" smtClean="0"/>
              <a:t>Sexuální</a:t>
            </a:r>
            <a:r>
              <a:rPr lang="en-US" smtClean="0"/>
              <a:t> </a:t>
            </a:r>
            <a:r>
              <a:rPr lang="en-US" err="1" smtClean="0"/>
              <a:t>obtěžování</a:t>
            </a:r>
            <a:endParaRPr lang="en-US" smtClean="0"/>
          </a:p>
          <a:p>
            <a:pPr>
              <a:buNone/>
            </a:pPr>
            <a:r>
              <a:rPr lang="en-US" smtClean="0"/>
              <a:t>• </a:t>
            </a:r>
            <a:r>
              <a:rPr lang="en-US" err="1" smtClean="0"/>
              <a:t>Pronásledování</a:t>
            </a:r>
            <a:endParaRPr lang="en-US" smtClean="0"/>
          </a:p>
          <a:p>
            <a:pPr>
              <a:buNone/>
            </a:pPr>
            <a:r>
              <a:rPr lang="en-US" smtClean="0"/>
              <a:t>• </a:t>
            </a:r>
            <a:r>
              <a:rPr lang="en-US" err="1" smtClean="0"/>
              <a:t>Pokyn</a:t>
            </a:r>
            <a:r>
              <a:rPr lang="en-US" smtClean="0"/>
              <a:t> k </a:t>
            </a:r>
            <a:r>
              <a:rPr lang="en-US" err="1" smtClean="0"/>
              <a:t>diskriminaci</a:t>
            </a:r>
            <a:endParaRPr lang="en-US" smtClean="0"/>
          </a:p>
          <a:p>
            <a:pPr>
              <a:buNone/>
            </a:pPr>
            <a:r>
              <a:rPr lang="en-US" smtClean="0"/>
              <a:t>• </a:t>
            </a:r>
            <a:r>
              <a:rPr lang="en-US" err="1" smtClean="0"/>
              <a:t>Navádění</a:t>
            </a:r>
            <a:r>
              <a:rPr lang="en-US" smtClean="0"/>
              <a:t> k </a:t>
            </a:r>
            <a:r>
              <a:rPr lang="en-US" err="1" smtClean="0"/>
              <a:t>diskriminaci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Přímá diskriminace 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5930" indent="-273050" algn="just">
              <a:lnSpc>
                <a:spcPct val="76000"/>
              </a:lnSpc>
              <a:buNone/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</a:pPr>
            <a:r>
              <a:rPr lang="cs-CZ" sz="2400" smtClean="0"/>
              <a:t>  "</a:t>
            </a:r>
            <a:r>
              <a:rPr lang="cs-CZ" sz="2900" b="1" smtClean="0"/>
              <a:t>přímou diskriminací</a:t>
            </a:r>
            <a:r>
              <a:rPr lang="cs-CZ" sz="2900" smtClean="0"/>
              <a:t>" se rozumí, pokud se s jednou osobou zachází méně příznivě z důvodu jejího pohlaví, než se zachází nebo zacházelo nebo by se zacházelo s jinou osobou ve srovnatelné situaci.</a:t>
            </a:r>
            <a:endParaRPr lang="cs-CZ" sz="2900" smtClean="0"/>
          </a:p>
          <a:p>
            <a:pPr lvl="1">
              <a:lnSpc>
                <a:spcPct val="76000"/>
              </a:lnSpc>
              <a:buFont typeface="Arial" charset="0"/>
              <a:buChar char="•"/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</a:pPr>
            <a:r>
              <a:rPr lang="cs-CZ" sz="2400" smtClean="0"/>
              <a:t>Ženy jsou </a:t>
            </a:r>
            <a:r>
              <a:rPr lang="cs-CZ" sz="2400" smtClean="0"/>
              <a:t>vyloučeny </a:t>
            </a:r>
            <a:r>
              <a:rPr lang="cs-CZ" sz="2400" smtClean="0"/>
              <a:t>z jistých sfér či institucí</a:t>
            </a:r>
          </a:p>
          <a:p>
            <a:pPr lvl="1">
              <a:lnSpc>
                <a:spcPct val="76000"/>
              </a:lnSpc>
              <a:buFont typeface="Arial" charset="0"/>
              <a:buChar char="•"/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</a:pPr>
            <a:r>
              <a:rPr lang="cs-CZ" sz="2400" smtClean="0"/>
              <a:t>Nemají </a:t>
            </a:r>
            <a:r>
              <a:rPr lang="cs-CZ" sz="2400" smtClean="0"/>
              <a:t>vesrovnání </a:t>
            </a:r>
            <a:r>
              <a:rPr lang="cs-CZ" sz="2400" smtClean="0"/>
              <a:t>s „muži“ stejná práva</a:t>
            </a:r>
          </a:p>
          <a:p>
            <a:pPr lvl="1">
              <a:lnSpc>
                <a:spcPct val="76000"/>
              </a:lnSpc>
              <a:buFont typeface="Arial" charset="0"/>
              <a:buChar char="•"/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</a:pPr>
            <a:r>
              <a:rPr lang="cs-CZ" sz="2400" smtClean="0"/>
              <a:t>Mají odlišné postavení např. v legislativě </a:t>
            </a:r>
            <a:r>
              <a:rPr lang="ar-SA" sz="2400" smtClean="0"/>
              <a:t>‏</a:t>
            </a:r>
            <a:endParaRPr lang="cs-CZ" sz="2400" smtClean="0"/>
          </a:p>
          <a:p>
            <a:endParaRPr lang="cs-CZ" smtClean="0"/>
          </a:p>
          <a:p>
            <a:r>
              <a:rPr lang="cs-CZ" smtClean="0"/>
              <a:t>=&gt;podporuje stejnost, ne rovnost, reprodukuje nerovnosti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Příklad: Přímá diskriminace je když…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mtClean="0"/>
              <a:t>…vás nepřijmou do zaměstnání, protože jste žena/muž</a:t>
            </a:r>
          </a:p>
          <a:p>
            <a:r>
              <a:rPr lang="cs-CZ" smtClean="0"/>
              <a:t>…když máte menší plat než kolega/kolegyně, i když děláte stejnou práci</a:t>
            </a:r>
          </a:p>
          <a:p>
            <a:r>
              <a:rPr lang="cs-CZ" smtClean="0"/>
              <a:t>…když jste propuštěni z práce, protože jste žena/muž (při propouštění nejprve zaměstnavatel propustí například matky s malými dětmi nebo mladé ženy, které by mohly chtít založit rodinu)</a:t>
            </a:r>
          </a:p>
          <a:p>
            <a:r>
              <a:rPr lang="en-US" smtClean="0">
                <a:hlinkClick r:id="rId2"/>
              </a:rPr>
              <a:t>https://www.youtube.com/watch?v=HkwARGc-5sg&amp;feature=relmfu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Nepřímá diskriminace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455930" indent="-273050" algn="just">
              <a:lnSpc>
                <a:spcPct val="90000"/>
              </a:lnSpc>
              <a:spcBef>
                <a:spcPts val="125"/>
              </a:spcBef>
              <a:buNone/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</a:pPr>
            <a:r>
              <a:rPr lang="cs-CZ" sz="2500" smtClean="0"/>
              <a:t>  "</a:t>
            </a:r>
            <a:r>
              <a:rPr lang="cs-CZ" sz="2500" b="1" smtClean="0"/>
              <a:t>nepřímou diskriminací</a:t>
            </a:r>
            <a:r>
              <a:rPr lang="cs-CZ" sz="2500" smtClean="0"/>
              <a:t>" se rozumí, pokud by v důsledku zdánlivě neutrálního ustanovení, kritéria nebo zvyklosti byly znevýhodněny osoby jednoho pohlaví v porovnání s osobami druhého pohlaví, </a:t>
            </a:r>
            <a:r>
              <a:rPr lang="cs-CZ" sz="2500" smtClean="0"/>
              <a:t>...</a:t>
            </a:r>
            <a:endParaRPr lang="cs-CZ" sz="2500" smtClean="0"/>
          </a:p>
          <a:p>
            <a:pPr marL="730250" lvl="1" indent="-273050">
              <a:lnSpc>
                <a:spcPct val="90000"/>
              </a:lnSpc>
              <a:spcBef>
                <a:spcPts val="125"/>
              </a:spcBef>
              <a:buNone/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</a:pPr>
            <a:endParaRPr lang="cs-CZ" sz="2000" smtClean="0"/>
          </a:p>
          <a:p>
            <a:pPr algn="just"/>
            <a:r>
              <a:rPr lang="cs-CZ" sz="2800" i="1" smtClean="0"/>
              <a:t>„</a:t>
            </a:r>
            <a:r>
              <a:rPr lang="en-US" sz="2800" i="1" smtClean="0"/>
              <a:t>Zaměstnavatel </a:t>
            </a:r>
            <a:r>
              <a:rPr lang="en-US" sz="2800" i="1" smtClean="0"/>
              <a:t>zaměstnává ženy na částečný pracovní úvazek, </a:t>
            </a:r>
            <a:r>
              <a:rPr lang="en-US" sz="2800" i="1" smtClean="0"/>
              <a:t>ale </a:t>
            </a:r>
            <a:r>
              <a:rPr lang="en-US" sz="2800" i="1" smtClean="0"/>
              <a:t>vyplácí</a:t>
            </a:r>
            <a:r>
              <a:rPr lang="cs-CZ" sz="2800" i="1" smtClean="0"/>
              <a:t> </a:t>
            </a:r>
            <a:r>
              <a:rPr lang="en-US" sz="2800" i="1" smtClean="0"/>
              <a:t>jim </a:t>
            </a:r>
            <a:r>
              <a:rPr lang="en-US" sz="2800" i="1" smtClean="0"/>
              <a:t>nižší hodinovou mzdu než zaměstnancům (mužům</a:t>
            </a:r>
            <a:r>
              <a:rPr lang="en-US" sz="2800" i="1" smtClean="0"/>
              <a:t>), </a:t>
            </a:r>
            <a:r>
              <a:rPr lang="en-US" sz="2800" i="1" smtClean="0"/>
              <a:t>kteří</a:t>
            </a:r>
            <a:r>
              <a:rPr lang="cs-CZ" sz="2800" i="1" smtClean="0"/>
              <a:t> </a:t>
            </a:r>
            <a:r>
              <a:rPr lang="en-US" sz="2800" i="1" smtClean="0"/>
              <a:t>pracují </a:t>
            </a:r>
            <a:r>
              <a:rPr lang="en-US" sz="2800" i="1" smtClean="0"/>
              <a:t>na plný pracovní úvazek. Toto zaměstnavatel </a:t>
            </a:r>
            <a:r>
              <a:rPr lang="en-US" sz="2800" i="1" smtClean="0"/>
              <a:t>odůvodňuje </a:t>
            </a:r>
            <a:r>
              <a:rPr lang="en-US" sz="2800" i="1" smtClean="0"/>
              <a:t>tím,</a:t>
            </a:r>
            <a:r>
              <a:rPr lang="cs-CZ" sz="2800" i="1" smtClean="0"/>
              <a:t> </a:t>
            </a:r>
            <a:r>
              <a:rPr lang="pl-PL" sz="2800" i="1" smtClean="0"/>
              <a:t>že </a:t>
            </a:r>
            <a:r>
              <a:rPr lang="pl-PL" sz="2800" i="1" smtClean="0"/>
              <a:t>preferuje zaměstnance, kteří pracují na plný </a:t>
            </a:r>
            <a:r>
              <a:rPr lang="pl-PL" sz="2800" i="1" smtClean="0"/>
              <a:t>úvazek</a:t>
            </a:r>
            <a:r>
              <a:rPr lang="pl-PL" sz="2800" i="1" smtClean="0"/>
              <a:t>.” (Gender studies: Nenechte se diskriminovat)</a:t>
            </a:r>
            <a:endParaRPr lang="cs-CZ" sz="7200" smtClean="0"/>
          </a:p>
          <a:p>
            <a:pPr marL="730250" lvl="1" indent="-273050">
              <a:lnSpc>
                <a:spcPct val="90000"/>
              </a:lnSpc>
              <a:spcBef>
                <a:spcPts val="125"/>
              </a:spcBef>
              <a:buFont typeface="Symbol"/>
              <a:buChar char="Þ"/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</a:pPr>
            <a:endParaRPr lang="cs-CZ" sz="2000" b="1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30250" marR="0" lvl="1" indent="-273050" algn="ctr" defTabSz="914400" rtl="0" eaLnBrk="1" fontAlgn="auto" latinLnBrk="0" hangingPunct="1">
              <a:lnSpc>
                <a:spcPct val="90000"/>
              </a:lnSpc>
              <a:spcBef>
                <a:spcPts val="125"/>
              </a:spcBef>
              <a:spcAft>
                <a:spcPts val="0"/>
              </a:spcAft>
              <a:tabLst>
                <a:tab pos="900113" algn="l"/>
                <a:tab pos="1814513" algn="l"/>
                <a:tab pos="2728913" algn="l"/>
                <a:tab pos="3643313" algn="l"/>
                <a:tab pos="4557713" algn="l"/>
                <a:tab pos="5472113" algn="l"/>
                <a:tab pos="6386513" algn="l"/>
                <a:tab pos="7300913" algn="l"/>
                <a:tab pos="8215313" algn="l"/>
                <a:tab pos="9129713" algn="l"/>
                <a:tab pos="10044113" algn="l"/>
              </a:tabLst>
              <a:defRPr/>
            </a:pPr>
            <a:r>
              <a:rPr kumimoji="0" lang="cs-CZ" sz="4000" b="0" i="0" u="none" strike="noStrike" kern="1200" cap="none" spc="0" normalizeH="0" baseline="0" noProof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 co s tím? =&gt; Pozitivní akce</a:t>
            </a:r>
            <a: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/>
            </a:r>
            <a:br>
              <a:rPr kumimoji="0" lang="cs-CZ" sz="2000" b="0" i="0" u="none" strike="noStrike" kern="1200" cap="none" spc="0" normalizeH="0" baseline="0" noProof="0" smtClean="0">
                <a:ln>
                  <a:noFill/>
                </a:ln>
                <a:solidFill>
                  <a:srgbClr val="646B86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</a:b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lnSpc>
                <a:spcPct val="90000"/>
              </a:lnSpc>
              <a:spcBef>
                <a:spcPts val="8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4000" smtClean="0"/>
              <a:t>Pozitivní akce </a:t>
            </a:r>
          </a:p>
          <a:p>
            <a:pPr marL="342900" indent="-342900" algn="just">
              <a:lnSpc>
                <a:spcPct val="9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cs-CZ" sz="2800" smtClean="0">
                <a:latin typeface="Wingdings" pitchFamily="2" charset="2"/>
              </a:rPr>
              <a:t></a:t>
            </a:r>
            <a:r>
              <a:rPr lang="cs-CZ" sz="2800" smtClean="0"/>
              <a:t> úmyslné zvýhodnění určité skupiny, které má za cíl eliminovat a předcházet existující diskriminaci nebo pomoci vyrovnat znevýhodnění, které vychází ze stávajících postojů, chování a struktur</a:t>
            </a:r>
            <a:r>
              <a:rPr lang="cs-CZ" sz="2800" smtClean="0"/>
              <a:t>. </a:t>
            </a:r>
            <a:endParaRPr lang="cs-CZ" sz="2800" smtClean="0"/>
          </a:p>
          <a:p>
            <a:pPr algn="ctr"/>
            <a:endParaRPr lang="cs-CZ" sz="2800" smtClean="0"/>
          </a:p>
          <a:p>
            <a:pPr lvl="1" algn="ctr" defTabSz="914400">
              <a:lnSpc>
                <a:spcPct val="80000"/>
              </a:lnSpc>
            </a:pPr>
            <a:r>
              <a:rPr lang="cs-CZ" sz="2800" smtClean="0"/>
              <a:t>Nejznámější příklad: Kvóty </a:t>
            </a:r>
            <a:r>
              <a:rPr lang="cs-CZ" sz="2800" smtClean="0"/>
              <a:t>v </a:t>
            </a:r>
            <a:r>
              <a:rPr lang="cs-CZ" sz="2800" smtClean="0"/>
              <a:t>politice</a:t>
            </a:r>
            <a:endParaRPr lang="cs-CZ" sz="2800" smtClean="0"/>
          </a:p>
          <a:p>
            <a:pPr lvl="1" algn="ctr" defTabSz="914400">
              <a:lnSpc>
                <a:spcPct val="80000"/>
              </a:lnSpc>
              <a:buNone/>
            </a:pPr>
            <a:r>
              <a:rPr lang="cs-CZ" sz="2800" smtClean="0"/>
              <a:t>  </a:t>
            </a:r>
            <a:r>
              <a:rPr lang="en-US" sz="2800" smtClean="0"/>
              <a:t>http</a:t>
            </a:r>
            <a:r>
              <a:rPr lang="en-US" sz="2800" smtClean="0"/>
              <a:t>://vimeo.com/49769383#at=3</a:t>
            </a:r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629</TotalTime>
  <Words>804</Words>
  <Application>Microsoft Office PowerPoint</Application>
  <PresentationFormat>Předvádění na obrazovce (4:3)</PresentationFormat>
  <Paragraphs>103</Paragraphs>
  <Slides>17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Administrativní</vt:lpstr>
      <vt:lpstr>Rovné příležitosti žen a mužů na pracovním trhu</vt:lpstr>
      <vt:lpstr>Genderová rovnost</vt:lpstr>
      <vt:lpstr>Genderové stereotypy</vt:lpstr>
      <vt:lpstr>Diskriminace v zaměstnání na základě pohlaví</vt:lpstr>
      <vt:lpstr>Co všechno je diskriminací?</vt:lpstr>
      <vt:lpstr>Přímá diskriminace </vt:lpstr>
      <vt:lpstr>Příklad: Přímá diskriminace je když…</vt:lpstr>
      <vt:lpstr>Nepřímá diskriminace</vt:lpstr>
      <vt:lpstr>A co s tím? =&gt; Pozitivní akce </vt:lpstr>
      <vt:lpstr>Pozitivní akce</vt:lpstr>
      <vt:lpstr>Nevýhody pozitivních akcí</vt:lpstr>
      <vt:lpstr>Snímek 12</vt:lpstr>
      <vt:lpstr>Snímek 13</vt:lpstr>
      <vt:lpstr>Genderová nerovnost v odměňování</vt:lpstr>
      <vt:lpstr>Genderová nerovnost v odměňování</vt:lpstr>
      <vt:lpstr>Skleněný strop, skleněný výtah</vt:lpstr>
      <vt:lpstr>Kam se obrátit při diskriminaci?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Rovné příležitosti žen a mužů na pracovním trhu</dc:title>
  <dc:creator>Valued eMachines Customer</dc:creator>
  <cp:lastModifiedBy>Valued eMachines Customer</cp:lastModifiedBy>
  <cp:revision>5</cp:revision>
  <dcterms:created xsi:type="dcterms:W3CDTF">2012-09-24T11:35:08Z</dcterms:created>
  <dcterms:modified xsi:type="dcterms:W3CDTF">2012-09-24T22:04:26Z</dcterms:modified>
</cp:coreProperties>
</file>